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6">
          <p15:clr>
            <a:srgbClr val="A4A3A4"/>
          </p15:clr>
        </p15:guide>
        <p15:guide id="2" orient="horz" pos="360">
          <p15:clr>
            <a:srgbClr val="A4A3A4"/>
          </p15:clr>
        </p15:guide>
      </p15:sldGuideLst>
    </p:ext>
    <p:ext uri="http://customooxmlschemas.google.com/">
      <go:slidesCustomData xmlns:go="http://customooxmlschemas.google.com/" r:id="rId18" roundtripDataSignature="AMtx7mjTKkDjcjkAwwEvjidhggAsFE+t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6"/>
        <p:guide pos="360"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8" Type="http://customschemas.google.com/relationships/presentationmetadata" Target="meta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92" name="Google Shape;192;p1: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fcd751120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ffcd751120_0_56: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43" name="Google Shape;343;gffcd751120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94ededcb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a:t>Ask midpoint readout for next week?</a:t>
            </a:r>
            <a:endParaRPr/>
          </a:p>
        </p:txBody>
      </p:sp>
      <p:sp>
        <p:nvSpPr>
          <p:cNvPr id="350" name="Google Shape;350;g1594ededcb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57" name="Google Shape;3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00" name="Google Shape;2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94ededcb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17" name="Google Shape;217;g1594ededcb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594ededcb6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30" name="Google Shape;230;g1594ededcb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7c0562001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AutoNum type="arabicPeriod"/>
            </a:pPr>
            <a:r>
              <a:rPr lang="en-US"/>
              <a:t>Variables consider # of chargers(&gt;= level 2) within range 20 mile?</a:t>
            </a:r>
            <a:endParaRPr/>
          </a:p>
        </p:txBody>
      </p:sp>
      <p:sp>
        <p:nvSpPr>
          <p:cNvPr id="237" name="Google Shape;237;g167c056200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5d8e4263d0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253" name="Google Shape;253;g15d8e4263d0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67c056200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280" name="Google Shape;280;g167c05620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6497832b3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t>Transfer learning (TL) is a research problem in machine learning (ML) that focuses on storing knowledge gained while solving one problem and applying it to a different but related problem. For example, knowledge gained while learning to recognize cars could apply when trying to recognize trucks.</a:t>
            </a:r>
            <a:endParaRPr sz="1400"/>
          </a:p>
          <a:p>
            <a:pPr indent="0" lvl="0" marL="0" rtl="0" algn="l">
              <a:lnSpc>
                <a:spcPct val="100000"/>
              </a:lnSpc>
              <a:spcBef>
                <a:spcPts val="0"/>
              </a:spcBef>
              <a:spcAft>
                <a:spcPts val="0"/>
              </a:spcAft>
              <a:buSzPts val="1200"/>
              <a:buNone/>
            </a:pPr>
            <a:r>
              <a:t/>
            </a:r>
            <a:endParaRPr/>
          </a:p>
        </p:txBody>
      </p:sp>
      <p:sp>
        <p:nvSpPr>
          <p:cNvPr id="295" name="Google Shape;295;g16497832b3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fcd751120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fcd751120_0_24: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20" name="Google Shape;320;gffcd751120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3.vml"/><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1.vml"/><Relationship Id="rId3" Type="http://schemas.openxmlformats.org/officeDocument/2006/relationships/oleObject" Target="../embeddings/oleObject1.bin"/><Relationship Id="rId4" Type="http://schemas.openxmlformats.org/officeDocument/2006/relationships/oleObject" Target="../embeddings/oleObject1.bin"/><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 Right dark vertical image" showMasterSp="0">
  <p:cSld name="1_TITLE SLIDE 2 - Right dark vertical image">
    <p:spTree>
      <p:nvGrpSpPr>
        <p:cNvPr id="12" name="Shape 12"/>
        <p:cNvGrpSpPr/>
        <p:nvPr/>
      </p:nvGrpSpPr>
      <p:grpSpPr>
        <a:xfrm>
          <a:off x="0" y="0"/>
          <a:ext cx="0" cy="0"/>
          <a:chOff x="0" y="0"/>
          <a:chExt cx="0" cy="0"/>
        </a:xfrm>
      </p:grpSpPr>
      <p:pic>
        <p:nvPicPr>
          <p:cNvPr id="13" name="Google Shape;13;p14"/>
          <p:cNvPicPr preferRelativeResize="0"/>
          <p:nvPr/>
        </p:nvPicPr>
        <p:blipFill rotWithShape="1">
          <a:blip r:embed="rId2">
            <a:alphaModFix/>
          </a:blip>
          <a:srcRect b="15980" l="-515" r="774" t="7474"/>
          <a:stretch/>
        </p:blipFill>
        <p:spPr>
          <a:xfrm>
            <a:off x="-96250" y="-144380"/>
            <a:ext cx="12400545" cy="7146759"/>
          </a:xfrm>
          <a:prstGeom prst="rect">
            <a:avLst/>
          </a:prstGeom>
          <a:noFill/>
          <a:ln>
            <a:noFill/>
          </a:ln>
        </p:spPr>
      </p:pic>
      <p:sp>
        <p:nvSpPr>
          <p:cNvPr id="14" name="Google Shape;14;p14"/>
          <p:cNvSpPr txBox="1"/>
          <p:nvPr>
            <p:ph type="ctrTitle"/>
          </p:nvPr>
        </p:nvSpPr>
        <p:spPr>
          <a:xfrm>
            <a:off x="969600" y="1339200"/>
            <a:ext cx="8256000" cy="35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1000"/>
              <a:buFont typeface="Arial"/>
              <a:buNone/>
              <a:defRPr sz="11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
          <p:cNvSpPr txBox="1"/>
          <p:nvPr>
            <p:ph idx="1" type="body"/>
          </p:nvPr>
        </p:nvSpPr>
        <p:spPr>
          <a:xfrm>
            <a:off x="1008000" y="5036400"/>
            <a:ext cx="821760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 name="Google Shape;16;p14"/>
          <p:cNvSpPr/>
          <p:nvPr/>
        </p:nvSpPr>
        <p:spPr>
          <a:xfrm>
            <a:off x="969600" y="770400"/>
            <a:ext cx="777600" cy="316800"/>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3 - Right light vertical image" showMasterSp="0">
  <p:cSld name="1_TITLE SLIDE 3 - Right light vertical image">
    <p:spTree>
      <p:nvGrpSpPr>
        <p:cNvPr id="64" name="Shape 64"/>
        <p:cNvGrpSpPr/>
        <p:nvPr/>
      </p:nvGrpSpPr>
      <p:grpSpPr>
        <a:xfrm>
          <a:off x="0" y="0"/>
          <a:ext cx="0" cy="0"/>
          <a:chOff x="0" y="0"/>
          <a:chExt cx="0" cy="0"/>
        </a:xfrm>
      </p:grpSpPr>
      <p:graphicFrame>
        <p:nvGraphicFramePr>
          <p:cNvPr id="65" name="Google Shape;65;p22"/>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65" name="Google Shape;65;p22"/>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66" name="Google Shape;66;p22"/>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7" name="Google Shape;67;p22"/>
          <p:cNvSpPr/>
          <p:nvPr/>
        </p:nvSpPr>
        <p:spPr>
          <a:xfrm>
            <a:off x="2091765"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8" name="Google Shape;68;p22"/>
          <p:cNvSpPr txBox="1"/>
          <p:nvPr>
            <p:ph type="ctrTitle"/>
          </p:nvPr>
        </p:nvSpPr>
        <p:spPr>
          <a:xfrm>
            <a:off x="2091765"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2"/>
          <p:cNvSpPr txBox="1"/>
          <p:nvPr>
            <p:ph idx="1" type="body"/>
          </p:nvPr>
        </p:nvSpPr>
        <p:spPr>
          <a:xfrm>
            <a:off x="2091765"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0" name="Google Shape;70;p22"/>
          <p:cNvSpPr txBox="1"/>
          <p:nvPr>
            <p:ph idx="2" type="body"/>
          </p:nvPr>
        </p:nvSpPr>
        <p:spPr>
          <a:xfrm>
            <a:off x="2091765"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bg>
      <p:bgPr>
        <a:solidFill>
          <a:srgbClr val="470A68"/>
        </a:solidFill>
      </p:bgPr>
    </p:bg>
    <p:spTree>
      <p:nvGrpSpPr>
        <p:cNvPr id="71" name="Shape 71"/>
        <p:cNvGrpSpPr/>
        <p:nvPr/>
      </p:nvGrpSpPr>
      <p:grpSpPr>
        <a:xfrm>
          <a:off x="0" y="0"/>
          <a:ext cx="0" cy="0"/>
          <a:chOff x="0" y="0"/>
          <a:chExt cx="0" cy="0"/>
        </a:xfrm>
      </p:grpSpPr>
      <p:sp>
        <p:nvSpPr>
          <p:cNvPr id="72" name="Google Shape;72;p2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
        <p:nvSpPr>
          <p:cNvPr id="74" name="Google Shape;74;p2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u="none" cap="none" strike="noStrike">
                <a:solidFill>
                  <a:schemeClr val="lt1"/>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chemeClr val="lt1"/>
              </a:solidFill>
              <a:latin typeface="Arial"/>
              <a:ea typeface="Arial"/>
              <a:cs typeface="Arial"/>
              <a:sym typeface="Arial"/>
            </a:endParaRPr>
          </a:p>
        </p:txBody>
      </p:sp>
      <p:sp>
        <p:nvSpPr>
          <p:cNvPr id="75" name="Google Shape;75;p2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76" name="Shape 76"/>
        <p:cNvGrpSpPr/>
        <p:nvPr/>
      </p:nvGrpSpPr>
      <p:grpSpPr>
        <a:xfrm>
          <a:off x="0" y="0"/>
          <a:ext cx="0" cy="0"/>
          <a:chOff x="0" y="0"/>
          <a:chExt cx="0" cy="0"/>
        </a:xfrm>
      </p:grpSpPr>
      <p:pic>
        <p:nvPicPr>
          <p:cNvPr id="77" name="Google Shape;77;p24"/>
          <p:cNvPicPr preferRelativeResize="0"/>
          <p:nvPr/>
        </p:nvPicPr>
        <p:blipFill rotWithShape="1">
          <a:blip r:embed="rId2">
            <a:alphaModFix/>
          </a:blip>
          <a:srcRect b="0" l="0" r="0" t="0"/>
          <a:stretch/>
        </p:blipFill>
        <p:spPr>
          <a:xfrm>
            <a:off x="0" y="0"/>
            <a:ext cx="12192000" cy="2828925"/>
          </a:xfrm>
          <a:prstGeom prst="rect">
            <a:avLst/>
          </a:prstGeom>
          <a:noFill/>
          <a:ln>
            <a:noFill/>
          </a:ln>
        </p:spPr>
      </p:pic>
      <p:sp>
        <p:nvSpPr>
          <p:cNvPr id="78" name="Google Shape;78;p24"/>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 name="Google Shape;79;p24"/>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chemeClr val="lt1"/>
              </a:buClr>
              <a:buSzPts val="4200"/>
              <a:buFont typeface="Arial"/>
              <a:buNone/>
              <a:defRPr sz="4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4"/>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81" name="Shape 81"/>
        <p:cNvGrpSpPr/>
        <p:nvPr/>
      </p:nvGrpSpPr>
      <p:grpSpPr>
        <a:xfrm>
          <a:off x="0" y="0"/>
          <a:ext cx="0" cy="0"/>
          <a:chOff x="0" y="0"/>
          <a:chExt cx="0" cy="0"/>
        </a:xfrm>
      </p:grpSpPr>
      <p:grpSp>
        <p:nvGrpSpPr>
          <p:cNvPr id="82" name="Google Shape;82;p25"/>
          <p:cNvGrpSpPr/>
          <p:nvPr/>
        </p:nvGrpSpPr>
        <p:grpSpPr>
          <a:xfrm>
            <a:off x="0" y="0"/>
            <a:ext cx="12192000" cy="2828925"/>
            <a:chOff x="0" y="669852"/>
            <a:chExt cx="12192000" cy="2828925"/>
          </a:xfrm>
        </p:grpSpPr>
        <p:pic>
          <p:nvPicPr>
            <p:cNvPr descr="A picture containing sitting, water, kitchen, table&#10;&#10;Description automatically generated" id="83" name="Google Shape;83;p25"/>
            <p:cNvPicPr preferRelativeResize="0"/>
            <p:nvPr/>
          </p:nvPicPr>
          <p:blipFill rotWithShape="1">
            <a:blip r:embed="rId2">
              <a:alphaModFix/>
            </a:blip>
            <a:srcRect b="0" l="0" r="0" t="0"/>
            <a:stretch/>
          </p:blipFill>
          <p:spPr>
            <a:xfrm>
              <a:off x="6751674" y="669852"/>
              <a:ext cx="5440326" cy="2828925"/>
            </a:xfrm>
            <a:prstGeom prst="rect">
              <a:avLst/>
            </a:prstGeom>
            <a:noFill/>
            <a:ln>
              <a:noFill/>
            </a:ln>
          </p:spPr>
        </p:pic>
        <p:pic>
          <p:nvPicPr>
            <p:cNvPr descr="A picture containing sitting, water, kitchen, table&#10;&#10;Description automatically generated" id="84" name="Google Shape;84;p25"/>
            <p:cNvPicPr preferRelativeResize="0"/>
            <p:nvPr/>
          </p:nvPicPr>
          <p:blipFill rotWithShape="1">
            <a:blip r:embed="rId3">
              <a:alphaModFix/>
            </a:blip>
            <a:srcRect b="0" l="0" r="0" t="0"/>
            <a:stretch/>
          </p:blipFill>
          <p:spPr>
            <a:xfrm>
              <a:off x="0" y="669852"/>
              <a:ext cx="7793665" cy="2828925"/>
            </a:xfrm>
            <a:prstGeom prst="rect">
              <a:avLst/>
            </a:prstGeom>
            <a:noFill/>
            <a:ln>
              <a:noFill/>
            </a:ln>
          </p:spPr>
        </p:pic>
      </p:grpSp>
      <p:sp>
        <p:nvSpPr>
          <p:cNvPr id="85" name="Google Shape;85;p25"/>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 name="Google Shape;86;p25"/>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5"/>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88" name="Shape 88"/>
        <p:cNvGrpSpPr/>
        <p:nvPr/>
      </p:nvGrpSpPr>
      <p:grpSpPr>
        <a:xfrm>
          <a:off x="0" y="0"/>
          <a:ext cx="0" cy="0"/>
          <a:chOff x="0" y="0"/>
          <a:chExt cx="0" cy="0"/>
        </a:xfrm>
      </p:grpSpPr>
      <p:grpSp>
        <p:nvGrpSpPr>
          <p:cNvPr id="89" name="Google Shape;89;p26"/>
          <p:cNvGrpSpPr/>
          <p:nvPr/>
        </p:nvGrpSpPr>
        <p:grpSpPr>
          <a:xfrm>
            <a:off x="0" y="0"/>
            <a:ext cx="12192000" cy="2828925"/>
            <a:chOff x="0" y="0"/>
            <a:chExt cx="12192000" cy="2828925"/>
          </a:xfrm>
        </p:grpSpPr>
        <p:pic>
          <p:nvPicPr>
            <p:cNvPr descr="A picture containing water, cellphone&#10;&#10;Description automatically generated" id="90" name="Google Shape;90;p26"/>
            <p:cNvPicPr preferRelativeResize="0"/>
            <p:nvPr/>
          </p:nvPicPr>
          <p:blipFill rotWithShape="1">
            <a:blip r:embed="rId2">
              <a:alphaModFix/>
            </a:blip>
            <a:srcRect b="0" l="0" r="0" t="0"/>
            <a:stretch/>
          </p:blipFill>
          <p:spPr>
            <a:xfrm>
              <a:off x="4575663" y="0"/>
              <a:ext cx="7616337" cy="2828925"/>
            </a:xfrm>
            <a:prstGeom prst="rect">
              <a:avLst/>
            </a:prstGeom>
            <a:noFill/>
            <a:ln>
              <a:noFill/>
            </a:ln>
          </p:spPr>
        </p:pic>
        <p:pic>
          <p:nvPicPr>
            <p:cNvPr descr="A picture containing water, cellphone&#10;&#10;Description automatically generated" id="91" name="Google Shape;91;p26"/>
            <p:cNvPicPr preferRelativeResize="0"/>
            <p:nvPr/>
          </p:nvPicPr>
          <p:blipFill rotWithShape="1">
            <a:blip r:embed="rId3">
              <a:alphaModFix/>
            </a:blip>
            <a:srcRect b="0" l="0" r="0" t="0"/>
            <a:stretch/>
          </p:blipFill>
          <p:spPr>
            <a:xfrm>
              <a:off x="0" y="0"/>
              <a:ext cx="5241851" cy="2828925"/>
            </a:xfrm>
            <a:prstGeom prst="rect">
              <a:avLst/>
            </a:prstGeom>
            <a:noFill/>
            <a:ln>
              <a:noFill/>
            </a:ln>
          </p:spPr>
        </p:pic>
      </p:grpSp>
      <p:sp>
        <p:nvSpPr>
          <p:cNvPr id="92" name="Google Shape;92;p26"/>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 name="Google Shape;93;p26"/>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6"/>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pertitle">
  <p:cSld name="Title Only with Supertitle">
    <p:spTree>
      <p:nvGrpSpPr>
        <p:cNvPr id="95" name="Shape 95"/>
        <p:cNvGrpSpPr/>
        <p:nvPr/>
      </p:nvGrpSpPr>
      <p:grpSpPr>
        <a:xfrm>
          <a:off x="0" y="0"/>
          <a:ext cx="0" cy="0"/>
          <a:chOff x="0" y="0"/>
          <a:chExt cx="0" cy="0"/>
        </a:xfrm>
      </p:grpSpPr>
      <p:sp>
        <p:nvSpPr>
          <p:cNvPr id="96" name="Google Shape;96;p27"/>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7"/>
          <p:cNvSpPr txBox="1"/>
          <p:nvPr>
            <p:ph idx="1"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Supertitle">
  <p:cSld name="ONE COLUMN TEXT with Supertitle">
    <p:spTree>
      <p:nvGrpSpPr>
        <p:cNvPr id="98" name="Shape 98"/>
        <p:cNvGrpSpPr/>
        <p:nvPr/>
      </p:nvGrpSpPr>
      <p:grpSpPr>
        <a:xfrm>
          <a:off x="0" y="0"/>
          <a:ext cx="0" cy="0"/>
          <a:chOff x="0" y="0"/>
          <a:chExt cx="0" cy="0"/>
        </a:xfrm>
      </p:grpSpPr>
      <p:sp>
        <p:nvSpPr>
          <p:cNvPr id="99" name="Google Shape;99;p28"/>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0" name="Google Shape;100;p28"/>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8"/>
          <p:cNvSpPr txBox="1"/>
          <p:nvPr>
            <p:ph idx="2"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WO COLUMN TEXT">
    <p:spTree>
      <p:nvGrpSpPr>
        <p:cNvPr id="102" name="Shape 102"/>
        <p:cNvGrpSpPr/>
        <p:nvPr/>
      </p:nvGrpSpPr>
      <p:grpSpPr>
        <a:xfrm>
          <a:off x="0" y="0"/>
          <a:ext cx="0" cy="0"/>
          <a:chOff x="0" y="0"/>
          <a:chExt cx="0" cy="0"/>
        </a:xfrm>
      </p:grpSpPr>
      <p:sp>
        <p:nvSpPr>
          <p:cNvPr id="103" name="Google Shape;103;p29"/>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9"/>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5" name="Google Shape;105;p29"/>
          <p:cNvSpPr txBox="1"/>
          <p:nvPr>
            <p:ph idx="2" type="body"/>
          </p:nvPr>
        </p:nvSpPr>
        <p:spPr>
          <a:xfrm>
            <a:off x="62208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R CHART">
  <p:cSld name="TEXT WITH IMAGE OR CHART">
    <p:spTree>
      <p:nvGrpSpPr>
        <p:cNvPr id="106" name="Shape 106"/>
        <p:cNvGrpSpPr/>
        <p:nvPr/>
      </p:nvGrpSpPr>
      <p:grpSpPr>
        <a:xfrm>
          <a:off x="0" y="0"/>
          <a:ext cx="0" cy="0"/>
          <a:chOff x="0" y="0"/>
          <a:chExt cx="0" cy="0"/>
        </a:xfrm>
      </p:grpSpPr>
      <p:sp>
        <p:nvSpPr>
          <p:cNvPr id="107" name="Google Shape;107;p30"/>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30"/>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9" name="Google Shape;109;p30"/>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CHART TEXT">
  <p:cSld name="1 COLUMN CHART TEXT">
    <p:spTree>
      <p:nvGrpSpPr>
        <p:cNvPr id="110" name="Shape 110"/>
        <p:cNvGrpSpPr/>
        <p:nvPr/>
      </p:nvGrpSpPr>
      <p:grpSpPr>
        <a:xfrm>
          <a:off x="0" y="0"/>
          <a:ext cx="0" cy="0"/>
          <a:chOff x="0" y="0"/>
          <a:chExt cx="0" cy="0"/>
        </a:xfrm>
      </p:grpSpPr>
      <p:sp>
        <p:nvSpPr>
          <p:cNvPr id="111" name="Google Shape;111;p32"/>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2"/>
          <p:cNvSpPr txBox="1"/>
          <p:nvPr>
            <p:ph idx="1" type="body"/>
          </p:nvPr>
        </p:nvSpPr>
        <p:spPr>
          <a:xfrm>
            <a:off x="1003200" y="3742126"/>
            <a:ext cx="10195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3" name="Google Shape;113;p32"/>
          <p:cNvSpPr/>
          <p:nvPr>
            <p:ph idx="2" type="chart"/>
          </p:nvPr>
        </p:nvSpPr>
        <p:spPr>
          <a:xfrm>
            <a:off x="1003200" y="1331360"/>
            <a:ext cx="10195200" cy="213574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 name="Shape 17"/>
        <p:cNvGrpSpPr/>
        <p:nvPr/>
      </p:nvGrpSpPr>
      <p:grpSpPr>
        <a:xfrm>
          <a:off x="0" y="0"/>
          <a:ext cx="0" cy="0"/>
          <a:chOff x="0" y="0"/>
          <a:chExt cx="0" cy="0"/>
        </a:xfrm>
      </p:grpSpPr>
      <p:sp>
        <p:nvSpPr>
          <p:cNvPr id="18" name="Google Shape;18;p15"/>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 name="Google Shape;19;p15"/>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HART TEXT">
  <p:cSld name="3 COLUMN CHART TEXT">
    <p:spTree>
      <p:nvGrpSpPr>
        <p:cNvPr id="114" name="Shape 114"/>
        <p:cNvGrpSpPr/>
        <p:nvPr/>
      </p:nvGrpSpPr>
      <p:grpSpPr>
        <a:xfrm>
          <a:off x="0" y="0"/>
          <a:ext cx="0" cy="0"/>
          <a:chOff x="0" y="0"/>
          <a:chExt cx="0" cy="0"/>
        </a:xfrm>
      </p:grpSpPr>
      <p:sp>
        <p:nvSpPr>
          <p:cNvPr id="115" name="Google Shape;115;p33"/>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3"/>
          <p:cNvSpPr/>
          <p:nvPr>
            <p:ph idx="2" type="chart"/>
          </p:nvPr>
        </p:nvSpPr>
        <p:spPr>
          <a:xfrm>
            <a:off x="45504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33"/>
          <p:cNvSpPr/>
          <p:nvPr>
            <p:ph idx="3" type="chart"/>
          </p:nvPr>
        </p:nvSpPr>
        <p:spPr>
          <a:xfrm>
            <a:off x="1003200" y="1331360"/>
            <a:ext cx="3187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33"/>
          <p:cNvSpPr txBox="1"/>
          <p:nvPr>
            <p:ph idx="1" type="body"/>
          </p:nvPr>
        </p:nvSpPr>
        <p:spPr>
          <a:xfrm>
            <a:off x="10032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9" name="Google Shape;119;p33"/>
          <p:cNvSpPr/>
          <p:nvPr>
            <p:ph idx="4" type="chart"/>
          </p:nvPr>
        </p:nvSpPr>
        <p:spPr>
          <a:xfrm>
            <a:off x="80496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33"/>
          <p:cNvSpPr txBox="1"/>
          <p:nvPr>
            <p:ph idx="5" type="body"/>
          </p:nvPr>
        </p:nvSpPr>
        <p:spPr>
          <a:xfrm>
            <a:off x="45024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1" name="Google Shape;121;p33"/>
          <p:cNvSpPr txBox="1"/>
          <p:nvPr>
            <p:ph idx="6" type="body"/>
          </p:nvPr>
        </p:nvSpPr>
        <p:spPr>
          <a:xfrm>
            <a:off x="80016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IVE COLUMN">
  <p:cSld name="PROCESS FIVE COLUMN">
    <p:spTree>
      <p:nvGrpSpPr>
        <p:cNvPr id="122" name="Shape 122"/>
        <p:cNvGrpSpPr/>
        <p:nvPr/>
      </p:nvGrpSpPr>
      <p:grpSpPr>
        <a:xfrm>
          <a:off x="0" y="0"/>
          <a:ext cx="0" cy="0"/>
          <a:chOff x="0" y="0"/>
          <a:chExt cx="0" cy="0"/>
        </a:xfrm>
      </p:grpSpPr>
      <p:sp>
        <p:nvSpPr>
          <p:cNvPr id="123" name="Google Shape;123;p34"/>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4"/>
          <p:cNvSpPr txBox="1"/>
          <p:nvPr>
            <p:ph idx="1" type="body"/>
          </p:nvPr>
        </p:nvSpPr>
        <p:spPr>
          <a:xfrm>
            <a:off x="10032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5" name="Google Shape;125;p34"/>
          <p:cNvSpPr txBox="1"/>
          <p:nvPr>
            <p:ph idx="2" type="body"/>
          </p:nvPr>
        </p:nvSpPr>
        <p:spPr>
          <a:xfrm>
            <a:off x="30804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6" name="Google Shape;126;p34"/>
          <p:cNvSpPr txBox="1"/>
          <p:nvPr>
            <p:ph idx="3" type="body"/>
          </p:nvPr>
        </p:nvSpPr>
        <p:spPr>
          <a:xfrm>
            <a:off x="51576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7" name="Google Shape;127;p34"/>
          <p:cNvSpPr txBox="1"/>
          <p:nvPr>
            <p:ph idx="4" type="body"/>
          </p:nvPr>
        </p:nvSpPr>
        <p:spPr>
          <a:xfrm>
            <a:off x="72348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8" name="Google Shape;128;p34"/>
          <p:cNvSpPr/>
          <p:nvPr>
            <p:ph idx="5" type="body"/>
          </p:nvPr>
        </p:nvSpPr>
        <p:spPr>
          <a:xfrm>
            <a:off x="1003200" y="1322388"/>
            <a:ext cx="18768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9" name="Google Shape;129;p34"/>
          <p:cNvSpPr/>
          <p:nvPr>
            <p:ph idx="6" type="body"/>
          </p:nvPr>
        </p:nvSpPr>
        <p:spPr>
          <a:xfrm>
            <a:off x="30804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0" name="Google Shape;130;p34"/>
          <p:cNvSpPr/>
          <p:nvPr>
            <p:ph idx="7" type="body"/>
          </p:nvPr>
        </p:nvSpPr>
        <p:spPr>
          <a:xfrm>
            <a:off x="51576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1" name="Google Shape;131;p34"/>
          <p:cNvSpPr/>
          <p:nvPr>
            <p:ph idx="8" type="body"/>
          </p:nvPr>
        </p:nvSpPr>
        <p:spPr>
          <a:xfrm>
            <a:off x="72348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2" name="Google Shape;132;p34"/>
          <p:cNvSpPr/>
          <p:nvPr>
            <p:ph idx="9" type="body"/>
          </p:nvPr>
        </p:nvSpPr>
        <p:spPr>
          <a:xfrm>
            <a:off x="93120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3" name="Google Shape;133;p34"/>
          <p:cNvSpPr txBox="1"/>
          <p:nvPr>
            <p:ph idx="13" type="body"/>
          </p:nvPr>
        </p:nvSpPr>
        <p:spPr>
          <a:xfrm>
            <a:off x="93120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OUR COLUMN">
  <p:cSld name="PROCESS FOUR COLUMN">
    <p:spTree>
      <p:nvGrpSpPr>
        <p:cNvPr id="134" name="Shape 134"/>
        <p:cNvGrpSpPr/>
        <p:nvPr/>
      </p:nvGrpSpPr>
      <p:grpSpPr>
        <a:xfrm>
          <a:off x="0" y="0"/>
          <a:ext cx="0" cy="0"/>
          <a:chOff x="0" y="0"/>
          <a:chExt cx="0" cy="0"/>
        </a:xfrm>
      </p:grpSpPr>
      <p:sp>
        <p:nvSpPr>
          <p:cNvPr id="135" name="Google Shape;135;p35"/>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5"/>
          <p:cNvSpPr txBox="1"/>
          <p:nvPr>
            <p:ph idx="1" type="body"/>
          </p:nvPr>
        </p:nvSpPr>
        <p:spPr>
          <a:xfrm>
            <a:off x="10032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7" name="Google Shape;137;p35"/>
          <p:cNvSpPr txBox="1"/>
          <p:nvPr>
            <p:ph idx="2" type="body"/>
          </p:nvPr>
        </p:nvSpPr>
        <p:spPr>
          <a:xfrm>
            <a:off x="36160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8" name="Google Shape;138;p35"/>
          <p:cNvSpPr txBox="1"/>
          <p:nvPr>
            <p:ph idx="3" type="body"/>
          </p:nvPr>
        </p:nvSpPr>
        <p:spPr>
          <a:xfrm>
            <a:off x="62288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9" name="Google Shape;139;p35"/>
          <p:cNvSpPr txBox="1"/>
          <p:nvPr>
            <p:ph idx="4" type="body"/>
          </p:nvPr>
        </p:nvSpPr>
        <p:spPr>
          <a:xfrm>
            <a:off x="88416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0" name="Google Shape;140;p35"/>
          <p:cNvSpPr/>
          <p:nvPr>
            <p:ph idx="5" type="body"/>
          </p:nvPr>
        </p:nvSpPr>
        <p:spPr>
          <a:xfrm>
            <a:off x="994833" y="1322388"/>
            <a:ext cx="23472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1" name="Google Shape;141;p35"/>
          <p:cNvSpPr/>
          <p:nvPr>
            <p:ph idx="6" type="body"/>
          </p:nvPr>
        </p:nvSpPr>
        <p:spPr>
          <a:xfrm>
            <a:off x="3610422"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2" name="Google Shape;142;p35"/>
          <p:cNvSpPr/>
          <p:nvPr>
            <p:ph idx="7" type="body"/>
          </p:nvPr>
        </p:nvSpPr>
        <p:spPr>
          <a:xfrm>
            <a:off x="6226011"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3" name="Google Shape;143;p35"/>
          <p:cNvSpPr/>
          <p:nvPr>
            <p:ph idx="8" type="body"/>
          </p:nvPr>
        </p:nvSpPr>
        <p:spPr>
          <a:xfrm>
            <a:off x="8841600"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WITH CENTER">
  <p:cSld name="QUAD WITH CENTER">
    <p:spTree>
      <p:nvGrpSpPr>
        <p:cNvPr id="144" name="Shape 144"/>
        <p:cNvGrpSpPr/>
        <p:nvPr/>
      </p:nvGrpSpPr>
      <p:grpSpPr>
        <a:xfrm>
          <a:off x="0" y="0"/>
          <a:ext cx="0" cy="0"/>
          <a:chOff x="0" y="0"/>
          <a:chExt cx="0" cy="0"/>
        </a:xfrm>
      </p:grpSpPr>
      <p:sp>
        <p:nvSpPr>
          <p:cNvPr id="145" name="Google Shape;145;p36"/>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6"/>
          <p:cNvSpPr/>
          <p:nvPr>
            <p:ph idx="1" type="body"/>
          </p:nvPr>
        </p:nvSpPr>
        <p:spPr>
          <a:xfrm>
            <a:off x="5306559" y="2757950"/>
            <a:ext cx="1660995" cy="1659600"/>
          </a:xfrm>
          <a:prstGeom prst="ellipse">
            <a:avLst/>
          </a:prstGeom>
          <a:solidFill>
            <a:schemeClr val="accent1"/>
          </a:solidFill>
          <a:ln>
            <a:noFill/>
          </a:ln>
        </p:spPr>
        <p:txBody>
          <a:bodyPr anchorCtr="1" anchor="ctr" bIns="54000" lIns="54000" spcFirstLastPara="1" rIns="54000" wrap="square" tIns="54000">
            <a:noAutofit/>
          </a:bodyPr>
          <a:lstStyle>
            <a:lvl1pPr indent="-228600" lvl="0" marL="457200" algn="ctr">
              <a:lnSpc>
                <a:spcPct val="100000"/>
              </a:lnSpc>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7" name="Google Shape;147;p36"/>
          <p:cNvSpPr txBox="1"/>
          <p:nvPr>
            <p:ph idx="2" type="body"/>
          </p:nvPr>
        </p:nvSpPr>
        <p:spPr>
          <a:xfrm>
            <a:off x="1003347"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36"/>
          <p:cNvSpPr txBox="1"/>
          <p:nvPr>
            <p:ph idx="3" type="body"/>
          </p:nvPr>
        </p:nvSpPr>
        <p:spPr>
          <a:xfrm>
            <a:off x="1003347" y="4015250"/>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200"/>
              <a:buFont typeface="Arial"/>
              <a:buNone/>
              <a:defRPr b="1" sz="12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9" name="Google Shape;149;p36"/>
          <p:cNvSpPr txBox="1"/>
          <p:nvPr>
            <p:ph idx="4" type="body"/>
          </p:nvPr>
        </p:nvSpPr>
        <p:spPr>
          <a:xfrm>
            <a:off x="7344001"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0" name="Google Shape;150;p36"/>
          <p:cNvSpPr txBox="1"/>
          <p:nvPr>
            <p:ph idx="5" type="body"/>
          </p:nvPr>
        </p:nvSpPr>
        <p:spPr>
          <a:xfrm>
            <a:off x="7344001" y="4015250"/>
            <a:ext cx="3847695" cy="388800"/>
          </a:xfrm>
          <a:prstGeom prst="rect">
            <a:avLst/>
          </a:prstGeom>
          <a:solidFill>
            <a:srgbClr val="00338D"/>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1" name="Google Shape;151;p36"/>
          <p:cNvSpPr/>
          <p:nvPr/>
        </p:nvSpPr>
        <p:spPr>
          <a:xfrm rot="2700000">
            <a:off x="5088625"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6"/>
          <p:cNvSpPr txBox="1"/>
          <p:nvPr/>
        </p:nvSpPr>
        <p:spPr>
          <a:xfrm rot="-8100000">
            <a:off x="5106205"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53" name="Google Shape;153;p36"/>
          <p:cNvSpPr txBox="1"/>
          <p:nvPr>
            <p:ph idx="6" type="body"/>
          </p:nvPr>
        </p:nvSpPr>
        <p:spPr>
          <a:xfrm>
            <a:off x="1003347"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4" name="Google Shape;154;p36"/>
          <p:cNvSpPr txBox="1"/>
          <p:nvPr>
            <p:ph idx="7" type="body"/>
          </p:nvPr>
        </p:nvSpPr>
        <p:spPr>
          <a:xfrm>
            <a:off x="1003347"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5" name="Google Shape;155;p36"/>
          <p:cNvSpPr txBox="1"/>
          <p:nvPr>
            <p:ph idx="8" type="body"/>
          </p:nvPr>
        </p:nvSpPr>
        <p:spPr>
          <a:xfrm>
            <a:off x="7342095"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6" name="Google Shape;156;p36"/>
          <p:cNvSpPr txBox="1"/>
          <p:nvPr>
            <p:ph idx="9" type="body"/>
          </p:nvPr>
        </p:nvSpPr>
        <p:spPr>
          <a:xfrm>
            <a:off x="7342095"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7" name="Google Shape;157;p36"/>
          <p:cNvSpPr/>
          <p:nvPr/>
        </p:nvSpPr>
        <p:spPr>
          <a:xfrm flipH="1" rot="-2700000">
            <a:off x="6742978"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6"/>
          <p:cNvSpPr txBox="1"/>
          <p:nvPr/>
        </p:nvSpPr>
        <p:spPr>
          <a:xfrm flipH="1" rot="8100000">
            <a:off x="6845438"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59" name="Google Shape;159;p36"/>
          <p:cNvSpPr/>
          <p:nvPr/>
        </p:nvSpPr>
        <p:spPr>
          <a:xfrm flipH="1" rot="8100000">
            <a:off x="5088624"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6"/>
          <p:cNvSpPr txBox="1"/>
          <p:nvPr/>
        </p:nvSpPr>
        <p:spPr>
          <a:xfrm flipH="1" rot="-2700000">
            <a:off x="5106180"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61" name="Google Shape;161;p36"/>
          <p:cNvSpPr/>
          <p:nvPr/>
        </p:nvSpPr>
        <p:spPr>
          <a:xfrm rot="-8100000">
            <a:off x="6742977"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6"/>
          <p:cNvSpPr txBox="1"/>
          <p:nvPr/>
        </p:nvSpPr>
        <p:spPr>
          <a:xfrm rot="2700000">
            <a:off x="6845438"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BLUE">
  <p:cSld name="2 COLUMN BLUE">
    <p:spTree>
      <p:nvGrpSpPr>
        <p:cNvPr id="163" name="Shape 163"/>
        <p:cNvGrpSpPr/>
        <p:nvPr/>
      </p:nvGrpSpPr>
      <p:grpSpPr>
        <a:xfrm>
          <a:off x="0" y="0"/>
          <a:ext cx="0" cy="0"/>
          <a:chOff x="0" y="0"/>
          <a:chExt cx="0" cy="0"/>
        </a:xfrm>
      </p:grpSpPr>
      <p:sp>
        <p:nvSpPr>
          <p:cNvPr id="164" name="Google Shape;164;p37"/>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7"/>
          <p:cNvSpPr txBox="1"/>
          <p:nvPr>
            <p:ph idx="1" type="body"/>
          </p:nvPr>
        </p:nvSpPr>
        <p:spPr>
          <a:xfrm>
            <a:off x="10032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6" name="Google Shape;166;p37"/>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7" name="Google Shape;167;p37"/>
          <p:cNvSpPr txBox="1"/>
          <p:nvPr>
            <p:ph idx="3" type="body"/>
          </p:nvPr>
        </p:nvSpPr>
        <p:spPr>
          <a:xfrm>
            <a:off x="62208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8" name="Google Shape;168;p37"/>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169" name="Shape 169"/>
        <p:cNvGrpSpPr/>
        <p:nvPr/>
      </p:nvGrpSpPr>
      <p:grpSpPr>
        <a:xfrm>
          <a:off x="0" y="0"/>
          <a:ext cx="0" cy="0"/>
          <a:chOff x="0" y="0"/>
          <a:chExt cx="0" cy="0"/>
        </a:xfrm>
      </p:grpSpPr>
      <p:sp>
        <p:nvSpPr>
          <p:cNvPr id="170" name="Google Shape;170;p38"/>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8"/>
          <p:cNvSpPr txBox="1"/>
          <p:nvPr>
            <p:ph idx="1" type="body"/>
          </p:nvPr>
        </p:nvSpPr>
        <p:spPr>
          <a:xfrm>
            <a:off x="10032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2" name="Google Shape;172;p38"/>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3" name="Google Shape;173;p38"/>
          <p:cNvSpPr txBox="1"/>
          <p:nvPr>
            <p:ph idx="3" type="body"/>
          </p:nvPr>
        </p:nvSpPr>
        <p:spPr>
          <a:xfrm>
            <a:off x="62208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4" name="Google Shape;174;p38"/>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5" name="Google Shape;175;p38"/>
          <p:cNvSpPr txBox="1"/>
          <p:nvPr>
            <p:ph idx="5" type="body"/>
          </p:nvPr>
        </p:nvSpPr>
        <p:spPr>
          <a:xfrm>
            <a:off x="10032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6" name="Google Shape;176;p38"/>
          <p:cNvSpPr txBox="1"/>
          <p:nvPr>
            <p:ph idx="6" type="body"/>
          </p:nvPr>
        </p:nvSpPr>
        <p:spPr>
          <a:xfrm>
            <a:off x="10032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7" name="Google Shape;177;p38"/>
          <p:cNvSpPr txBox="1"/>
          <p:nvPr>
            <p:ph idx="7" type="body"/>
          </p:nvPr>
        </p:nvSpPr>
        <p:spPr>
          <a:xfrm>
            <a:off x="62208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8" name="Google Shape;178;p38"/>
          <p:cNvSpPr txBox="1"/>
          <p:nvPr>
            <p:ph idx="8" type="body"/>
          </p:nvPr>
        </p:nvSpPr>
        <p:spPr>
          <a:xfrm>
            <a:off x="62208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solidFill>
          <a:schemeClr val="accent1"/>
        </a:solidFill>
      </p:bgPr>
    </p:bg>
    <p:spTree>
      <p:nvGrpSpPr>
        <p:cNvPr id="179" name="Shape 179"/>
        <p:cNvGrpSpPr/>
        <p:nvPr/>
      </p:nvGrpSpPr>
      <p:grpSpPr>
        <a:xfrm>
          <a:off x="0" y="0"/>
          <a:ext cx="0" cy="0"/>
          <a:chOff x="0" y="0"/>
          <a:chExt cx="0" cy="0"/>
        </a:xfrm>
      </p:grpSpPr>
      <p:sp>
        <p:nvSpPr>
          <p:cNvPr id="180" name="Google Shape;180;p39"/>
          <p:cNvSpPr txBox="1"/>
          <p:nvPr>
            <p:ph type="ctrTitle"/>
          </p:nvPr>
        </p:nvSpPr>
        <p:spPr>
          <a:xfrm>
            <a:off x="2729163" y="1368796"/>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9"/>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39"/>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39"/>
          <p:cNvSpPr txBox="1"/>
          <p:nvPr>
            <p:ph idx="1" type="body"/>
          </p:nvPr>
        </p:nvSpPr>
        <p:spPr>
          <a:xfrm>
            <a:off x="2729163" y="5324396"/>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bg>
      <p:bgPr>
        <a:solidFill>
          <a:schemeClr val="dk2"/>
        </a:solidFill>
      </p:bgPr>
    </p:bg>
    <p:spTree>
      <p:nvGrpSpPr>
        <p:cNvPr id="184" name="Shape 184"/>
        <p:cNvGrpSpPr/>
        <p:nvPr/>
      </p:nvGrpSpPr>
      <p:grpSpPr>
        <a:xfrm>
          <a:off x="0" y="0"/>
          <a:ext cx="0" cy="0"/>
          <a:chOff x="0" y="0"/>
          <a:chExt cx="0" cy="0"/>
        </a:xfrm>
      </p:grpSpPr>
      <p:sp>
        <p:nvSpPr>
          <p:cNvPr id="185" name="Google Shape;185;p40"/>
          <p:cNvSpPr txBox="1"/>
          <p:nvPr>
            <p:ph type="ctrTitle"/>
          </p:nvPr>
        </p:nvSpPr>
        <p:spPr>
          <a:xfrm>
            <a:off x="2729163" y="1377109"/>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0"/>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40"/>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p40"/>
          <p:cNvSpPr txBox="1"/>
          <p:nvPr>
            <p:ph idx="1" type="body"/>
          </p:nvPr>
        </p:nvSpPr>
        <p:spPr>
          <a:xfrm>
            <a:off x="2729163" y="5332709"/>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 name="Shape 20"/>
        <p:cNvGrpSpPr/>
        <p:nvPr/>
      </p:nvGrpSpPr>
      <p:grpSpPr>
        <a:xfrm>
          <a:off x="0" y="0"/>
          <a:ext cx="0" cy="0"/>
          <a:chOff x="0" y="0"/>
          <a:chExt cx="0" cy="0"/>
        </a:xfrm>
      </p:grpSpPr>
      <p:sp>
        <p:nvSpPr>
          <p:cNvPr id="21" name="Google Shape;21;p16"/>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HART TEXT">
  <p:cSld name="2 COLUMN CHART TEXT">
    <p:spTree>
      <p:nvGrpSpPr>
        <p:cNvPr id="22" name="Shape 22"/>
        <p:cNvGrpSpPr/>
        <p:nvPr/>
      </p:nvGrpSpPr>
      <p:grpSpPr>
        <a:xfrm>
          <a:off x="0" y="0"/>
          <a:ext cx="0" cy="0"/>
          <a:chOff x="0" y="0"/>
          <a:chExt cx="0" cy="0"/>
        </a:xfrm>
      </p:grpSpPr>
      <p:sp>
        <p:nvSpPr>
          <p:cNvPr id="23" name="Google Shape;23;p31"/>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1"/>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31"/>
          <p:cNvSpPr/>
          <p:nvPr>
            <p:ph idx="3" type="chart"/>
          </p:nvPr>
        </p:nvSpPr>
        <p:spPr>
          <a:xfrm>
            <a:off x="10032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 No image" showMasterSp="0">
  <p:cSld name="TITLE SLIDE 4 - No image">
    <p:bg>
      <p:bgPr>
        <a:solidFill>
          <a:schemeClr val="accent1"/>
        </a:solidFill>
      </p:bgPr>
    </p:bg>
    <p:spTree>
      <p:nvGrpSpPr>
        <p:cNvPr id="26" name="Shape 26"/>
        <p:cNvGrpSpPr/>
        <p:nvPr/>
      </p:nvGrpSpPr>
      <p:grpSpPr>
        <a:xfrm>
          <a:off x="0" y="0"/>
          <a:ext cx="0" cy="0"/>
          <a:chOff x="0" y="0"/>
          <a:chExt cx="0" cy="0"/>
        </a:xfrm>
      </p:grpSpPr>
      <p:sp>
        <p:nvSpPr>
          <p:cNvPr id="27" name="Google Shape;27;p17"/>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 name="Google Shape;28;p17"/>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p:nvPr/>
        </p:nvSpPr>
        <p:spPr>
          <a:xfrm>
            <a:off x="24243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 name="Google Shape;30;p17"/>
          <p:cNvSpPr txBox="1"/>
          <p:nvPr>
            <p:ph idx="1" type="body"/>
          </p:nvPr>
        </p:nvSpPr>
        <p:spPr>
          <a:xfrm>
            <a:off x="2424363" y="5316083"/>
            <a:ext cx="8450350"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1" name="Google Shape;31;p17"/>
          <p:cNvSpPr txBox="1"/>
          <p:nvPr>
            <p:ph idx="2" type="body"/>
          </p:nvPr>
        </p:nvSpPr>
        <p:spPr>
          <a:xfrm>
            <a:off x="2424363" y="5748733"/>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showMasterSp="0">
  <p:cSld name="FINAL SLIDE">
    <p:spTree>
      <p:nvGrpSpPr>
        <p:cNvPr id="32" name="Shape 32"/>
        <p:cNvGrpSpPr/>
        <p:nvPr/>
      </p:nvGrpSpPr>
      <p:grpSpPr>
        <a:xfrm>
          <a:off x="0" y="0"/>
          <a:ext cx="0" cy="0"/>
          <a:chOff x="0" y="0"/>
          <a:chExt cx="0" cy="0"/>
        </a:xfrm>
      </p:grpSpPr>
      <p:sp>
        <p:nvSpPr>
          <p:cNvPr id="33" name="Google Shape;33;p18"/>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 name="Google Shape;34;p18"/>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 name="Google Shape;35;p18"/>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6" name="Google Shape;36;p18"/>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7" name="Google Shape;37;p18"/>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8" name="Google Shape;38;p18"/>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b="1" sz="1200">
                <a:solidFill>
                  <a:schemeClr val="dk2"/>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grpSp>
        <p:nvGrpSpPr>
          <p:cNvPr id="39" name="Google Shape;39;p18"/>
          <p:cNvGrpSpPr/>
          <p:nvPr/>
        </p:nvGrpSpPr>
        <p:grpSpPr>
          <a:xfrm>
            <a:off x="2729163" y="2974450"/>
            <a:ext cx="2094546" cy="384049"/>
            <a:chOff x="1584001" y="2682350"/>
            <a:chExt cx="2094546" cy="384049"/>
          </a:xfrm>
        </p:grpSpPr>
        <p:pic>
          <p:nvPicPr>
            <p:cNvPr id="40" name="Google Shape;40;p18"/>
            <p:cNvPicPr preferRelativeResize="0"/>
            <p:nvPr/>
          </p:nvPicPr>
          <p:blipFill rotWithShape="1">
            <a:blip r:embed="rId2">
              <a:alphaModFix/>
            </a:blip>
            <a:srcRect b="0" l="0" r="0" t="0"/>
            <a:stretch/>
          </p:blipFill>
          <p:spPr>
            <a:xfrm>
              <a:off x="1584001" y="2682350"/>
              <a:ext cx="1273500" cy="384049"/>
            </a:xfrm>
            <a:prstGeom prst="rect">
              <a:avLst/>
            </a:prstGeom>
            <a:noFill/>
            <a:ln>
              <a:noFill/>
            </a:ln>
          </p:spPr>
        </p:pic>
        <p:pic>
          <p:nvPicPr>
            <p:cNvPr id="41" name="Google Shape;41;p18"/>
            <p:cNvPicPr preferRelativeResize="0"/>
            <p:nvPr/>
          </p:nvPicPr>
          <p:blipFill rotWithShape="1">
            <a:blip r:embed="rId3">
              <a:alphaModFix/>
            </a:blip>
            <a:srcRect b="0" l="0" r="0" t="0"/>
            <a:stretch/>
          </p:blipFill>
          <p:spPr>
            <a:xfrm>
              <a:off x="3276023" y="2682350"/>
              <a:ext cx="402524" cy="384049"/>
            </a:xfrm>
            <a:prstGeom prst="rect">
              <a:avLst/>
            </a:prstGeom>
            <a:noFill/>
            <a:ln>
              <a:noFill/>
            </a:ln>
          </p:spPr>
        </p:pic>
        <p:grpSp>
          <p:nvGrpSpPr>
            <p:cNvPr id="42" name="Google Shape;42;p18"/>
            <p:cNvGrpSpPr/>
            <p:nvPr/>
          </p:nvGrpSpPr>
          <p:grpSpPr>
            <a:xfrm>
              <a:off x="2867305" y="2682351"/>
              <a:ext cx="383774" cy="383774"/>
              <a:chOff x="3296507" y="2682351"/>
              <a:chExt cx="383774" cy="383774"/>
            </a:xfrm>
          </p:grpSpPr>
          <p:sp>
            <p:nvSpPr>
              <p:cNvPr id="43" name="Google Shape;43;p18"/>
              <p:cNvSpPr/>
              <p:nvPr/>
            </p:nvSpPr>
            <p:spPr>
              <a:xfrm>
                <a:off x="3296507" y="2682351"/>
                <a:ext cx="383774" cy="383774"/>
              </a:xfrm>
              <a:custGeom>
                <a:rect b="b" l="l" r="r" t="t"/>
                <a:pathLst>
                  <a:path extrusionOk="0" h="2016" w="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 name="Google Shape;44;p18"/>
              <p:cNvSpPr/>
              <p:nvPr/>
            </p:nvSpPr>
            <p:spPr>
              <a:xfrm>
                <a:off x="3389916" y="2775760"/>
                <a:ext cx="196875" cy="196875"/>
              </a:xfrm>
              <a:custGeom>
                <a:rect b="b" l="l" r="r" t="t"/>
                <a:pathLst>
                  <a:path extrusionOk="0" h="1034" w="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 name="Google Shape;45;p18"/>
              <p:cNvSpPr/>
              <p:nvPr/>
            </p:nvSpPr>
            <p:spPr>
              <a:xfrm>
                <a:off x="3567723" y="2748727"/>
                <a:ext cx="46101" cy="46101"/>
              </a:xfrm>
              <a:prstGeom prst="ellipse">
                <a:avLst/>
              </a:pr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Right light vertical image" showMasterSp="0">
  <p:cSld name="TITLE SLIDE 1 - Right light vertical image">
    <p:spTree>
      <p:nvGrpSpPr>
        <p:cNvPr id="46" name="Shape 46"/>
        <p:cNvGrpSpPr/>
        <p:nvPr/>
      </p:nvGrpSpPr>
      <p:grpSpPr>
        <a:xfrm>
          <a:off x="0" y="0"/>
          <a:ext cx="0" cy="0"/>
          <a:chOff x="0" y="0"/>
          <a:chExt cx="0" cy="0"/>
        </a:xfrm>
      </p:grpSpPr>
      <p:pic>
        <p:nvPicPr>
          <p:cNvPr id="47" name="Google Shape;47;p19"/>
          <p:cNvPicPr preferRelativeResize="0"/>
          <p:nvPr/>
        </p:nvPicPr>
        <p:blipFill rotWithShape="1">
          <a:blip r:embed="rId2">
            <a:alphaModFix/>
          </a:blip>
          <a:srcRect b="0" l="0" r="0" t="0"/>
          <a:stretch/>
        </p:blipFill>
        <p:spPr>
          <a:xfrm>
            <a:off x="0" y="0"/>
            <a:ext cx="12188952" cy="6858000"/>
          </a:xfrm>
          <a:custGeom>
            <a:rect b="b" l="l" r="r" t="t"/>
            <a:pathLst>
              <a:path extrusionOk="0" h="6858000" w="12188952">
                <a:moveTo>
                  <a:pt x="0" y="0"/>
                </a:moveTo>
                <a:lnTo>
                  <a:pt x="12188952" y="0"/>
                </a:lnTo>
                <a:lnTo>
                  <a:pt x="12188952" y="6858000"/>
                </a:lnTo>
                <a:lnTo>
                  <a:pt x="0" y="6858000"/>
                </a:lnTo>
                <a:close/>
              </a:path>
            </a:pathLst>
          </a:custGeom>
          <a:noFill/>
          <a:ln>
            <a:noFill/>
          </a:ln>
        </p:spPr>
      </p:pic>
      <p:sp>
        <p:nvSpPr>
          <p:cNvPr id="48" name="Google Shape;48;p19"/>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 name="Google Shape;49;p19"/>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9"/>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1" name="Google Shape;51;p19"/>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Right light vertical image" showMasterSp="0">
  <p:cSld name="TITLE SLIDE 2 - Right light vertical image">
    <p:spTree>
      <p:nvGrpSpPr>
        <p:cNvPr id="52" name="Shape 52"/>
        <p:cNvGrpSpPr/>
        <p:nvPr/>
      </p:nvGrpSpPr>
      <p:grpSpPr>
        <a:xfrm>
          <a:off x="0" y="0"/>
          <a:ext cx="0" cy="0"/>
          <a:chOff x="0" y="0"/>
          <a:chExt cx="0" cy="0"/>
        </a:xfrm>
      </p:grpSpPr>
      <p:graphicFrame>
        <p:nvGraphicFramePr>
          <p:cNvPr id="53" name="Google Shape;53;p20"/>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53" name="Google Shape;53;p20"/>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54" name="Google Shape;54;p20"/>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 name="Google Shape;55;p20"/>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7" name="Google Shape;57;p20"/>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Right light vertical image" showMasterSp="0">
  <p:cSld name="TITLE SLIDE 3 - Right light vertical image">
    <p:spTree>
      <p:nvGrpSpPr>
        <p:cNvPr id="58" name="Shape 58"/>
        <p:cNvGrpSpPr/>
        <p:nvPr/>
      </p:nvGrpSpPr>
      <p:grpSpPr>
        <a:xfrm>
          <a:off x="0" y="0"/>
          <a:ext cx="0" cy="0"/>
          <a:chOff x="0" y="0"/>
          <a:chExt cx="0" cy="0"/>
        </a:xfrm>
      </p:grpSpPr>
      <p:graphicFrame>
        <p:nvGraphicFramePr>
          <p:cNvPr id="59" name="Google Shape;59;p21"/>
          <p:cNvGraphicFramePr/>
          <p:nvPr/>
        </p:nvGraphicFramePr>
        <p:xfrm>
          <a:off x="0" y="-6350"/>
          <a:ext cx="12186362" cy="6864350"/>
        </p:xfrm>
        <a:graphic>
          <a:graphicData uri="http://schemas.openxmlformats.org/presentationml/2006/ole">
            <mc:AlternateContent>
              <mc:Choice Requires="v">
                <p:oleObj r:id="rId3" imgH="6864350" imgW="12186362" progId="" spid="_x0000_s1">
                  <p:embed/>
                </p:oleObj>
              </mc:Choice>
              <mc:Fallback>
                <p:oleObj r:id="rId4" imgH="6864350" imgW="12186362" progId="">
                  <p:embed/>
                  <p:pic>
                    <p:nvPicPr>
                      <p:cNvPr id="59" name="Google Shape;59;p21"/>
                      <p:cNvPicPr preferRelativeResize="0"/>
                      <p:nvPr/>
                    </p:nvPicPr>
                    <p:blipFill rotWithShape="1">
                      <a:blip r:embed="rId5">
                        <a:alphaModFix/>
                      </a:blip>
                      <a:srcRect b="0" l="0" r="0" t="0"/>
                      <a:stretch/>
                    </p:blipFill>
                    <p:spPr>
                      <a:xfrm>
                        <a:off x="0" y="-6350"/>
                        <a:ext cx="12186362" cy="6864350"/>
                      </a:xfrm>
                      <a:prstGeom prst="rect">
                        <a:avLst/>
                      </a:prstGeom>
                      <a:noFill/>
                      <a:ln>
                        <a:noFill/>
                      </a:ln>
                    </p:spPr>
                  </p:pic>
                </p:oleObj>
              </mc:Fallback>
            </mc:AlternateContent>
          </a:graphicData>
        </a:graphic>
      </p:graphicFrame>
      <p:sp>
        <p:nvSpPr>
          <p:cNvPr id="60" name="Google Shape;60;p21"/>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 name="Google Shape;61;p21"/>
          <p:cNvSpPr txBox="1"/>
          <p:nvPr>
            <p:ph type="ctrTitle"/>
          </p:nvPr>
        </p:nvSpPr>
        <p:spPr>
          <a:xfrm>
            <a:off x="998460"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338D"/>
              </a:buClr>
              <a:buSzPts val="6000"/>
              <a:buFont typeface="Arial"/>
              <a:buNone/>
              <a:defRPr sz="60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1"/>
          <p:cNvSpPr txBox="1"/>
          <p:nvPr>
            <p:ph idx="1" type="body"/>
          </p:nvPr>
        </p:nvSpPr>
        <p:spPr>
          <a:xfrm>
            <a:off x="998460"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3" name="Google Shape;63;p21"/>
          <p:cNvSpPr txBox="1"/>
          <p:nvPr>
            <p:ph idx="2" type="body"/>
          </p:nvPr>
        </p:nvSpPr>
        <p:spPr>
          <a:xfrm>
            <a:off x="998460"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3"/>
          <p:cNvSpPr txBox="1"/>
          <p:nvPr>
            <p:ph idx="1" type="body"/>
          </p:nvPr>
        </p:nvSpPr>
        <p:spPr>
          <a:xfrm>
            <a:off x="998400" y="1331360"/>
            <a:ext cx="10194470" cy="45455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323850" lvl="2" marL="13716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10" name="Google Shape;10;p1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600"/>
              <a:buFont typeface="Arial"/>
              <a:buNone/>
            </a:pPr>
            <a:r>
              <a:rPr b="0" i="0" lang="en-US" sz="600" u="none" cap="none" strike="noStrike">
                <a:solidFill>
                  <a:srgbClr val="A5A5A5"/>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rgbClr val="A5A5A5"/>
              </a:solidFill>
              <a:latin typeface="Arial"/>
              <a:ea typeface="Arial"/>
              <a:cs typeface="Arial"/>
              <a:sym typeface="Arial"/>
            </a:endParaRPr>
          </a:p>
        </p:txBody>
      </p:sp>
      <p:sp>
        <p:nvSpPr>
          <p:cNvPr id="11" name="Google Shape;11;p1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nvSpPr>
        <p:spPr>
          <a:xfrm>
            <a:off x="954601" y="1999275"/>
            <a:ext cx="5449200" cy="2154900"/>
          </a:xfrm>
          <a:prstGeom prst="rect">
            <a:avLst/>
          </a:prstGeom>
          <a:noFill/>
          <a:ln>
            <a:noFill/>
          </a:ln>
        </p:spPr>
        <p:txBody>
          <a:bodyPr anchorCtr="0" anchor="t" bIns="0" lIns="0" spcFirstLastPara="1" rIns="0" wrap="square" tIns="0">
            <a:spAutoFit/>
          </a:bodyPr>
          <a:lstStyle/>
          <a:p>
            <a:pPr indent="0" lvl="0" marL="16510" marR="0" rtl="0" algn="l">
              <a:lnSpc>
                <a:spcPct val="100000"/>
              </a:lnSpc>
              <a:spcBef>
                <a:spcPts val="0"/>
              </a:spcBef>
              <a:spcAft>
                <a:spcPts val="0"/>
              </a:spcAft>
              <a:buClr>
                <a:srgbClr val="FFFFFF"/>
              </a:buClr>
              <a:buSzPts val="8000"/>
              <a:buFont typeface="Arial"/>
              <a:buNone/>
            </a:pPr>
            <a:r>
              <a:rPr b="0" baseline="30000" i="0" lang="en-US" sz="8000" u="none" cap="none" strike="noStrike">
                <a:solidFill>
                  <a:srgbClr val="FFFFFF"/>
                </a:solidFill>
                <a:latin typeface="Arial"/>
                <a:ea typeface="Arial"/>
                <a:cs typeface="Arial"/>
                <a:sym typeface="Arial"/>
              </a:rPr>
              <a:t>DSI Capstone</a:t>
            </a:r>
            <a:br>
              <a:rPr b="0" baseline="30000" i="0" lang="en-US" sz="8000" u="none" cap="none" strike="noStrike">
                <a:solidFill>
                  <a:srgbClr val="FFFFFF"/>
                </a:solidFill>
                <a:latin typeface="Arial"/>
                <a:ea typeface="Arial"/>
                <a:cs typeface="Arial"/>
                <a:sym typeface="Arial"/>
              </a:rPr>
            </a:br>
            <a:r>
              <a:rPr b="0" baseline="30000" i="0" lang="en-US" sz="6000" u="none" cap="none" strike="noStrike">
                <a:solidFill>
                  <a:srgbClr val="FFFFFF"/>
                </a:solidFill>
                <a:latin typeface="Arial"/>
                <a:ea typeface="Arial"/>
                <a:cs typeface="Arial"/>
                <a:sym typeface="Arial"/>
              </a:rPr>
              <a:t>10/</a:t>
            </a:r>
            <a:r>
              <a:rPr baseline="30000" lang="en-US" sz="6000">
                <a:solidFill>
                  <a:srgbClr val="FFFFFF"/>
                </a:solidFill>
              </a:rPr>
              <a:t>10</a:t>
            </a:r>
            <a:r>
              <a:rPr b="0" baseline="30000" i="0" lang="en-US" sz="6000" u="none" cap="none" strike="noStrike">
                <a:solidFill>
                  <a:srgbClr val="FFFFFF"/>
                </a:solidFill>
                <a:latin typeface="Arial"/>
                <a:ea typeface="Arial"/>
                <a:cs typeface="Arial"/>
                <a:sym typeface="Arial"/>
              </a:rPr>
              <a:t> Weekly Update</a:t>
            </a:r>
            <a:endParaRPr b="0" i="0" sz="100" u="none" cap="none" strike="noStrike">
              <a:solidFill>
                <a:srgbClr val="000000"/>
              </a:solidFill>
              <a:latin typeface="Arial"/>
              <a:ea typeface="Arial"/>
              <a:cs typeface="Arial"/>
              <a:sym typeface="Arial"/>
            </a:endParaRPr>
          </a:p>
        </p:txBody>
      </p:sp>
      <p:sp>
        <p:nvSpPr>
          <p:cNvPr id="195" name="Google Shape;195;p1"/>
          <p:cNvSpPr txBox="1"/>
          <p:nvPr/>
        </p:nvSpPr>
        <p:spPr>
          <a:xfrm>
            <a:off x="874698" y="4412655"/>
            <a:ext cx="1889125" cy="487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Oct </a:t>
            </a:r>
            <a:r>
              <a:rPr lang="en-US" sz="1500">
                <a:solidFill>
                  <a:schemeClr val="lt1"/>
                </a:solidFill>
              </a:rPr>
              <a:t>13</a:t>
            </a:r>
            <a:r>
              <a:rPr b="0" i="0" lang="en-US" sz="1500" u="none" cap="none" strike="noStrike">
                <a:solidFill>
                  <a:schemeClr val="lt1"/>
                </a:solidFill>
                <a:latin typeface="Arial"/>
                <a:ea typeface="Arial"/>
                <a:cs typeface="Arial"/>
                <a:sym typeface="Arial"/>
              </a:rPr>
              <a:t>, 2022</a:t>
            </a:r>
            <a:endParaRPr b="0" i="0" sz="1400" u="none" cap="none" strike="noStrike">
              <a:solidFill>
                <a:srgbClr val="000000"/>
              </a:solidFill>
              <a:latin typeface="Arial"/>
              <a:ea typeface="Arial"/>
              <a:cs typeface="Arial"/>
              <a:sym typeface="Arial"/>
            </a:endParaRPr>
          </a:p>
        </p:txBody>
      </p:sp>
      <p:sp>
        <p:nvSpPr>
          <p:cNvPr id="196" name="Google Shape;196;p1"/>
          <p:cNvSpPr txBox="1"/>
          <p:nvPr/>
        </p:nvSpPr>
        <p:spPr>
          <a:xfrm>
            <a:off x="13382368" y="654908"/>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197" name="Google Shape;197;p1"/>
          <p:cNvSpPr txBox="1"/>
          <p:nvPr/>
        </p:nvSpPr>
        <p:spPr>
          <a:xfrm>
            <a:off x="13703643" y="2051222"/>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ffcd751120_0_56"/>
          <p:cNvSpPr txBox="1"/>
          <p:nvPr>
            <p:ph type="title"/>
          </p:nvPr>
        </p:nvSpPr>
        <p:spPr>
          <a:xfrm>
            <a:off x="1150800" y="5842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0000"/>
              </a:buClr>
              <a:buSzPts val="1800"/>
              <a:buFont typeface="Arial"/>
              <a:buNone/>
            </a:pPr>
            <a:r>
              <a:rPr lang="en-US" sz="3000"/>
              <a:t>Modeling Difficulties</a:t>
            </a:r>
            <a:endParaRPr sz="3000"/>
          </a:p>
        </p:txBody>
      </p:sp>
      <p:sp>
        <p:nvSpPr>
          <p:cNvPr id="346" name="Google Shape;346;gffcd751120_0_56"/>
          <p:cNvSpPr/>
          <p:nvPr/>
        </p:nvSpPr>
        <p:spPr>
          <a:xfrm>
            <a:off x="48675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sp>
        <p:nvSpPr>
          <p:cNvPr id="347" name="Google Shape;347;gffcd751120_0_56"/>
          <p:cNvSpPr txBox="1"/>
          <p:nvPr>
            <p:ph idx="1" type="body"/>
          </p:nvPr>
        </p:nvSpPr>
        <p:spPr>
          <a:xfrm>
            <a:off x="998400" y="1330125"/>
            <a:ext cx="10195200" cy="32418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Char char="●"/>
            </a:pPr>
            <a:r>
              <a:rPr b="0" lang="en-US" sz="2000"/>
              <a:t>The problem is supervised learning but with optimistic assumptions. It is hard to evaluate the performance of the model</a:t>
            </a:r>
            <a:endParaRPr b="0" sz="2000"/>
          </a:p>
          <a:p>
            <a:pPr indent="-355600" lvl="0" marL="457200" rtl="0" algn="l">
              <a:lnSpc>
                <a:spcPct val="115000"/>
              </a:lnSpc>
              <a:spcBef>
                <a:spcPts val="0"/>
              </a:spcBef>
              <a:spcAft>
                <a:spcPts val="0"/>
              </a:spcAft>
              <a:buSzPts val="2000"/>
              <a:buChar char="●"/>
            </a:pPr>
            <a:r>
              <a:rPr b="0" lang="en-US" sz="2000"/>
              <a:t>How to define criteria to fairly assigned census tracts to training, validation, testing set</a:t>
            </a:r>
            <a:endParaRPr b="0" sz="2000"/>
          </a:p>
          <a:p>
            <a:pPr indent="-355600" lvl="0" marL="457200" rtl="0" algn="l">
              <a:lnSpc>
                <a:spcPct val="115000"/>
              </a:lnSpc>
              <a:spcBef>
                <a:spcPts val="0"/>
              </a:spcBef>
              <a:spcAft>
                <a:spcPts val="0"/>
              </a:spcAft>
              <a:buSzPts val="2000"/>
              <a:buChar char="●"/>
            </a:pPr>
            <a:r>
              <a:rPr b="0" lang="en-US" sz="2000"/>
              <a:t>Typical ML problems: Garbage in garbage out</a:t>
            </a:r>
            <a:endParaRPr b="0" sz="2000"/>
          </a:p>
          <a:p>
            <a:pPr indent="0" lvl="0" marL="0" rtl="0" algn="l">
              <a:lnSpc>
                <a:spcPct val="115000"/>
              </a:lnSpc>
              <a:spcBef>
                <a:spcPts val="0"/>
              </a:spcBef>
              <a:spcAft>
                <a:spcPts val="0"/>
              </a:spcAft>
              <a:buNone/>
            </a:pPr>
            <a:r>
              <a:t/>
            </a:r>
            <a:endParaRPr b="0" sz="2000"/>
          </a:p>
          <a:p>
            <a:pPr indent="0" lvl="0" marL="0" rtl="0" algn="l">
              <a:spcBef>
                <a:spcPts val="0"/>
              </a:spcBef>
              <a:spcAft>
                <a:spcPts val="0"/>
              </a:spcAft>
              <a:buClr>
                <a:schemeClr val="dk1"/>
              </a:buClr>
              <a:buSzPts val="1100"/>
              <a:buFont typeface="Arial"/>
              <a:buNone/>
            </a:pPr>
            <a:r>
              <a:rPr b="0" lang="en-US" sz="2000"/>
              <a:t>The model results can be a reference for optimization, as it ideally will give us the number of each census tract where we proposed/are interested in.</a:t>
            </a:r>
            <a:endParaRPr b="0"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594ededcb6_0_26"/>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Next Steps</a:t>
            </a:r>
            <a:endParaRPr sz="3000"/>
          </a:p>
        </p:txBody>
      </p:sp>
      <p:sp>
        <p:nvSpPr>
          <p:cNvPr id="353" name="Google Shape;353;g1594ededcb6_0_26"/>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4</a:t>
            </a:r>
            <a:endParaRPr b="0" i="0" sz="2500" u="none" cap="none" strike="noStrike">
              <a:solidFill>
                <a:schemeClr val="lt2"/>
              </a:solidFill>
              <a:latin typeface="Arial"/>
              <a:ea typeface="Arial"/>
              <a:cs typeface="Arial"/>
              <a:sym typeface="Arial"/>
            </a:endParaRPr>
          </a:p>
        </p:txBody>
      </p:sp>
      <p:sp>
        <p:nvSpPr>
          <p:cNvPr id="354" name="Google Shape;354;g1594ededcb6_0_26"/>
          <p:cNvSpPr txBox="1"/>
          <p:nvPr>
            <p:ph idx="4294967295" type="body"/>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rtl="0" algn="l">
              <a:lnSpc>
                <a:spcPct val="100000"/>
              </a:lnSpc>
              <a:spcBef>
                <a:spcPts val="600"/>
              </a:spcBef>
              <a:spcAft>
                <a:spcPts val="0"/>
              </a:spcAft>
              <a:buSzPts val="1500"/>
              <a:buFont typeface="Arial"/>
              <a:buNone/>
            </a:pPr>
            <a:r>
              <a:t/>
            </a:r>
            <a:endParaRPr>
              <a:solidFill>
                <a:schemeClr val="dk2"/>
              </a:solidFill>
            </a:endParaRPr>
          </a:p>
          <a:p>
            <a:pPr indent="-285750" lvl="1" marL="285750" rtl="0" algn="l">
              <a:lnSpc>
                <a:spcPct val="100000"/>
              </a:lnSpc>
              <a:spcBef>
                <a:spcPts val="600"/>
              </a:spcBef>
              <a:spcAft>
                <a:spcPts val="0"/>
              </a:spcAft>
              <a:buClr>
                <a:schemeClr val="dk2"/>
              </a:buClr>
              <a:buSzPts val="2000"/>
              <a:buFont typeface="Arial"/>
              <a:buChar char="•"/>
            </a:pPr>
            <a:r>
              <a:rPr b="1" lang="en-US" sz="2000"/>
              <a:t>Action items:</a:t>
            </a:r>
            <a:endParaRPr b="1" sz="2000"/>
          </a:p>
          <a:p>
            <a:pPr indent="-317500" lvl="2" marL="570150" rtl="0" algn="l">
              <a:lnSpc>
                <a:spcPct val="100000"/>
              </a:lnSpc>
              <a:spcBef>
                <a:spcPts val="600"/>
              </a:spcBef>
              <a:spcAft>
                <a:spcPts val="0"/>
              </a:spcAft>
              <a:buSzPts val="2000"/>
              <a:buFont typeface="Arial"/>
              <a:buChar char="•"/>
            </a:pPr>
            <a:r>
              <a:rPr lang="en-US" sz="2000">
                <a:solidFill>
                  <a:schemeClr val="dk2"/>
                </a:solidFill>
              </a:rPr>
              <a:t>First progress report due next week</a:t>
            </a:r>
            <a:endParaRPr sz="2000">
              <a:solidFill>
                <a:schemeClr val="dk2"/>
              </a:solidFill>
            </a:endParaRPr>
          </a:p>
          <a:p>
            <a:pPr indent="-317500" lvl="2" marL="570150" rtl="0" algn="l">
              <a:lnSpc>
                <a:spcPct val="100000"/>
              </a:lnSpc>
              <a:spcBef>
                <a:spcPts val="600"/>
              </a:spcBef>
              <a:spcAft>
                <a:spcPts val="0"/>
              </a:spcAft>
              <a:buSzPts val="2000"/>
              <a:buFont typeface="Arial"/>
              <a:buChar char="•"/>
            </a:pPr>
            <a:r>
              <a:rPr lang="en-US" sz="2000">
                <a:solidFill>
                  <a:schemeClr val="dk2"/>
                </a:solidFill>
              </a:rPr>
              <a:t>Optimization: build optimization model with defined objective function and constraints for selected area</a:t>
            </a:r>
            <a:endParaRPr sz="2000">
              <a:solidFill>
                <a:schemeClr val="dk2"/>
              </a:solidFill>
            </a:endParaRPr>
          </a:p>
          <a:p>
            <a:pPr indent="-317500" lvl="2" marL="570150" rtl="0" algn="l">
              <a:lnSpc>
                <a:spcPct val="100000"/>
              </a:lnSpc>
              <a:spcBef>
                <a:spcPts val="600"/>
              </a:spcBef>
              <a:spcAft>
                <a:spcPts val="0"/>
              </a:spcAft>
              <a:buSzPts val="2000"/>
              <a:buFont typeface="Arial"/>
              <a:buChar char="•"/>
            </a:pPr>
            <a:r>
              <a:rPr lang="en-US" sz="2000">
                <a:solidFill>
                  <a:schemeClr val="dk2"/>
                </a:solidFill>
              </a:rPr>
              <a:t>Transfer learning: d</a:t>
            </a:r>
            <a:r>
              <a:rPr lang="en-US" sz="2000">
                <a:solidFill>
                  <a:schemeClr val="dk2"/>
                </a:solidFill>
              </a:rPr>
              <a:t>efine criteria to fairly assigned census tracts to training, validation, testing set</a:t>
            </a:r>
            <a:endParaRPr sz="2000">
              <a:solidFill>
                <a:schemeClr val="dk2"/>
              </a:solidFill>
            </a:endParaRPr>
          </a:p>
          <a:p>
            <a:pPr indent="0" lvl="0" marL="0" rtl="0" algn="l">
              <a:lnSpc>
                <a:spcPct val="100000"/>
              </a:lnSpc>
              <a:spcBef>
                <a:spcPts val="600"/>
              </a:spcBef>
              <a:spcAft>
                <a:spcPts val="0"/>
              </a:spcAft>
              <a:buNone/>
            </a:pPr>
            <a:r>
              <a:t/>
            </a:r>
            <a:endParaRPr sz="20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11"/>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000"/>
              <a:buFont typeface="Arial"/>
              <a:buNone/>
            </a:pPr>
            <a:r>
              <a:rPr lang="en-US"/>
              <a:t>Appendix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
          <p:cNvSpPr txBox="1"/>
          <p:nvPr>
            <p:ph type="title"/>
          </p:nvPr>
        </p:nvSpPr>
        <p:spPr>
          <a:xfrm>
            <a:off x="998400" y="51888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Agenda</a:t>
            </a:r>
            <a:endParaRPr/>
          </a:p>
        </p:txBody>
      </p:sp>
      <p:sp>
        <p:nvSpPr>
          <p:cNvPr id="203" name="Google Shape;203;p2"/>
          <p:cNvSpPr/>
          <p:nvPr/>
        </p:nvSpPr>
        <p:spPr>
          <a:xfrm rot="10800000">
            <a:off x="1890112" y="1509310"/>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txBox="1"/>
          <p:nvPr/>
        </p:nvSpPr>
        <p:spPr>
          <a:xfrm>
            <a:off x="2093511" y="1509185"/>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3">
                  <a:extLst>
                    <a:ext uri="{A12FA001-AC4F-418D-AE19-62706E023703}">
                      <ahyp:hlinkClr val="tx"/>
                    </a:ext>
                  </a:extLst>
                </a:hlinkClick>
              </a:rPr>
              <a:t>From Last Week</a:t>
            </a:r>
            <a:endParaRPr b="1" i="0" sz="1400" u="none" cap="none" strike="noStrike">
              <a:solidFill>
                <a:schemeClr val="lt1"/>
              </a:solidFill>
              <a:latin typeface="Arial"/>
              <a:ea typeface="Arial"/>
              <a:cs typeface="Arial"/>
              <a:sym typeface="Arial"/>
            </a:endParaRPr>
          </a:p>
        </p:txBody>
      </p:sp>
      <p:sp>
        <p:nvSpPr>
          <p:cNvPr id="205" name="Google Shape;205;p2"/>
          <p:cNvSpPr/>
          <p:nvPr/>
        </p:nvSpPr>
        <p:spPr>
          <a:xfrm>
            <a:off x="1447087" y="1497752"/>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2"/>
                </a:solidFill>
                <a:latin typeface="Arial"/>
                <a:ea typeface="Arial"/>
                <a:cs typeface="Arial"/>
                <a:sym typeface="Arial"/>
              </a:rPr>
              <a:t>1</a:t>
            </a:r>
            <a:endParaRPr b="0" i="0" sz="3000" u="none" cap="none" strike="noStrike">
              <a:solidFill>
                <a:schemeClr val="lt2"/>
              </a:solidFill>
              <a:latin typeface="Arial"/>
              <a:ea typeface="Arial"/>
              <a:cs typeface="Arial"/>
              <a:sym typeface="Arial"/>
            </a:endParaRPr>
          </a:p>
        </p:txBody>
      </p:sp>
      <p:sp>
        <p:nvSpPr>
          <p:cNvPr id="206" name="Google Shape;206;p2"/>
          <p:cNvSpPr/>
          <p:nvPr/>
        </p:nvSpPr>
        <p:spPr>
          <a:xfrm rot="10800000">
            <a:off x="1853532" y="2514284"/>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txBox="1"/>
          <p:nvPr/>
        </p:nvSpPr>
        <p:spPr>
          <a:xfrm>
            <a:off x="2056931" y="2514159"/>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rPr>
              <a:t>Modeling Preparation</a:t>
            </a:r>
            <a:endParaRPr b="1" i="0" sz="2400" cap="none" strike="noStrike">
              <a:solidFill>
                <a:schemeClr val="lt1"/>
              </a:solidFill>
              <a:latin typeface="Arial"/>
              <a:ea typeface="Arial"/>
              <a:cs typeface="Arial"/>
              <a:sym typeface="Arial"/>
            </a:endParaRPr>
          </a:p>
        </p:txBody>
      </p:sp>
      <p:sp>
        <p:nvSpPr>
          <p:cNvPr id="208" name="Google Shape;208;p2"/>
          <p:cNvSpPr/>
          <p:nvPr/>
        </p:nvSpPr>
        <p:spPr>
          <a:xfrm rot="10800000">
            <a:off x="1853532" y="3530692"/>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sz="2400">
              <a:solidFill>
                <a:schemeClr val="lt1"/>
              </a:solidFill>
            </a:endParaRPr>
          </a:p>
        </p:txBody>
      </p:sp>
      <p:sp>
        <p:nvSpPr>
          <p:cNvPr id="209" name="Google Shape;209;p2"/>
          <p:cNvSpPr/>
          <p:nvPr/>
        </p:nvSpPr>
        <p:spPr>
          <a:xfrm>
            <a:off x="1447087" y="3530567"/>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US" sz="2400">
                <a:solidFill>
                  <a:schemeClr val="lt1"/>
                </a:solidFill>
              </a:rPr>
              <a:t>3</a:t>
            </a:r>
            <a:endParaRPr b="1" sz="2400">
              <a:solidFill>
                <a:schemeClr val="lt1"/>
              </a:solidFill>
            </a:endParaRPr>
          </a:p>
        </p:txBody>
      </p:sp>
      <p:sp>
        <p:nvSpPr>
          <p:cNvPr id="210" name="Google Shape;210;p2"/>
          <p:cNvSpPr txBox="1"/>
          <p:nvPr/>
        </p:nvSpPr>
        <p:spPr>
          <a:xfrm>
            <a:off x="2056931" y="3530567"/>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rPr>
              <a:t>Proposed Modeling Methods</a:t>
            </a:r>
            <a:endParaRPr b="1" sz="2400">
              <a:solidFill>
                <a:schemeClr val="lt1"/>
              </a:solidFill>
            </a:endParaRPr>
          </a:p>
        </p:txBody>
      </p:sp>
      <p:sp>
        <p:nvSpPr>
          <p:cNvPr id="211" name="Google Shape;211;p2"/>
          <p:cNvSpPr/>
          <p:nvPr/>
        </p:nvSpPr>
        <p:spPr>
          <a:xfrm>
            <a:off x="1447087" y="2511327"/>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2"/>
                </a:solidFill>
                <a:latin typeface="Arial"/>
                <a:ea typeface="Arial"/>
                <a:cs typeface="Arial"/>
                <a:sym typeface="Arial"/>
              </a:rPr>
              <a:t>2</a:t>
            </a:r>
            <a:endParaRPr b="0" i="0" sz="3000" u="none" cap="none" strike="noStrike">
              <a:solidFill>
                <a:schemeClr val="lt2"/>
              </a:solidFill>
              <a:latin typeface="Arial"/>
              <a:ea typeface="Arial"/>
              <a:cs typeface="Arial"/>
              <a:sym typeface="Arial"/>
            </a:endParaRPr>
          </a:p>
        </p:txBody>
      </p:sp>
      <p:sp>
        <p:nvSpPr>
          <p:cNvPr id="212" name="Google Shape;212;p2"/>
          <p:cNvSpPr/>
          <p:nvPr/>
        </p:nvSpPr>
        <p:spPr>
          <a:xfrm rot="10800000">
            <a:off x="1853532" y="4547249"/>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txBox="1"/>
          <p:nvPr/>
        </p:nvSpPr>
        <p:spPr>
          <a:xfrm>
            <a:off x="2056931" y="4547124"/>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4">
                  <a:extLst>
                    <a:ext uri="{A12FA001-AC4F-418D-AE19-62706E023703}">
                      <ahyp:hlinkClr val="tx"/>
                    </a:ext>
                  </a:extLst>
                </a:hlinkClick>
              </a:rPr>
              <a:t>Next Steps</a:t>
            </a:r>
            <a:endParaRPr b="1" i="0" sz="1400" u="none" cap="none" strike="noStrike">
              <a:solidFill>
                <a:schemeClr val="lt1"/>
              </a:solidFill>
              <a:latin typeface="Arial"/>
              <a:ea typeface="Arial"/>
              <a:cs typeface="Arial"/>
              <a:sym typeface="Arial"/>
            </a:endParaRPr>
          </a:p>
        </p:txBody>
      </p:sp>
      <p:sp>
        <p:nvSpPr>
          <p:cNvPr id="214" name="Google Shape;214;p2"/>
          <p:cNvSpPr/>
          <p:nvPr/>
        </p:nvSpPr>
        <p:spPr>
          <a:xfrm>
            <a:off x="1447087" y="4547124"/>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3000">
                <a:solidFill>
                  <a:schemeClr val="lt2"/>
                </a:solidFill>
              </a:rPr>
              <a:t>4</a:t>
            </a:r>
            <a:endParaRPr sz="30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594ededcb6_0_3"/>
          <p:cNvPicPr preferRelativeResize="0"/>
          <p:nvPr/>
        </p:nvPicPr>
        <p:blipFill rotWithShape="1">
          <a:blip r:embed="rId3">
            <a:alphaModFix/>
          </a:blip>
          <a:srcRect b="0" l="0" r="0" t="0"/>
          <a:stretch/>
        </p:blipFill>
        <p:spPr>
          <a:xfrm>
            <a:off x="546813" y="1487475"/>
            <a:ext cx="11098373" cy="4243175"/>
          </a:xfrm>
          <a:prstGeom prst="rect">
            <a:avLst/>
          </a:prstGeom>
          <a:noFill/>
          <a:ln>
            <a:noFill/>
          </a:ln>
        </p:spPr>
      </p:pic>
      <p:sp>
        <p:nvSpPr>
          <p:cNvPr id="220" name="Google Shape;220;g1594ededcb6_0_3"/>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From Last Week: Timeline</a:t>
            </a:r>
            <a:endParaRPr sz="3000"/>
          </a:p>
        </p:txBody>
      </p:sp>
      <p:sp>
        <p:nvSpPr>
          <p:cNvPr id="221" name="Google Shape;221;g1594ededcb6_0_3"/>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22" name="Google Shape;222;g1594ededcb6_0_3"/>
          <p:cNvSpPr/>
          <p:nvPr/>
        </p:nvSpPr>
        <p:spPr>
          <a:xfrm>
            <a:off x="5826325" y="1729125"/>
            <a:ext cx="615000" cy="3965400"/>
          </a:xfrm>
          <a:prstGeom prst="rect">
            <a:avLst/>
          </a:prstGeom>
          <a:noFill/>
          <a:ln cap="flat" cmpd="sng" w="28575">
            <a:solidFill>
              <a:srgbClr val="92D050"/>
            </a:solidFill>
            <a:prstDash val="dash"/>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3" name="Google Shape;223;g1594ededcb6_0_3"/>
          <p:cNvSpPr/>
          <p:nvPr/>
        </p:nvSpPr>
        <p:spPr>
          <a:xfrm>
            <a:off x="5890504" y="1156700"/>
            <a:ext cx="411000" cy="279000"/>
          </a:xfrm>
          <a:prstGeom prst="stripedRightArrow">
            <a:avLst>
              <a:gd fmla="val 50000" name="adj1"/>
              <a:gd fmla="val 72294" name="adj2"/>
            </a:avLst>
          </a:prstGeom>
          <a:solidFill>
            <a:srgbClr val="92D050"/>
          </a:solidFill>
          <a:ln>
            <a:noFill/>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4" name="Google Shape;224;g1594ededcb6_0_3"/>
          <p:cNvSpPr/>
          <p:nvPr/>
        </p:nvSpPr>
        <p:spPr>
          <a:xfrm>
            <a:off x="6441325"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5" name="Google Shape;225;g1594ededcb6_0_3"/>
          <p:cNvSpPr/>
          <p:nvPr/>
        </p:nvSpPr>
        <p:spPr>
          <a:xfrm>
            <a:off x="9333800"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6" name="Google Shape;226;g1594ededcb6_0_3"/>
          <p:cNvSpPr/>
          <p:nvPr/>
        </p:nvSpPr>
        <p:spPr>
          <a:xfrm>
            <a:off x="11030175" y="1729125"/>
            <a:ext cx="6150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7" name="Google Shape;227;g1594ededcb6_0_3"/>
          <p:cNvSpPr txBox="1"/>
          <p:nvPr/>
        </p:nvSpPr>
        <p:spPr>
          <a:xfrm>
            <a:off x="5890500" y="5676825"/>
            <a:ext cx="21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68D2E"/>
                </a:solidFill>
              </a:rPr>
              <a:t>1st progress report</a:t>
            </a:r>
            <a:endParaRPr b="1">
              <a:solidFill>
                <a:srgbClr val="F68D2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594ededcb6_0_34"/>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From Last Week</a:t>
            </a:r>
            <a:endParaRPr sz="3000"/>
          </a:p>
        </p:txBody>
      </p:sp>
      <p:sp>
        <p:nvSpPr>
          <p:cNvPr id="233" name="Google Shape;233;g1594ededcb6_0_34"/>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34" name="Google Shape;234;g1594ededcb6_0_34"/>
          <p:cNvSpPr txBox="1"/>
          <p:nvPr>
            <p:ph idx="4294967295" type="body"/>
          </p:nvPr>
        </p:nvSpPr>
        <p:spPr>
          <a:xfrm>
            <a:off x="832400" y="1282350"/>
            <a:ext cx="10054200" cy="4293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500"/>
              <a:buNone/>
            </a:pPr>
            <a:r>
              <a:t/>
            </a:r>
            <a:endParaRPr sz="2000"/>
          </a:p>
          <a:p>
            <a:pPr indent="-355600" lvl="1" marL="914400" rtl="0" algn="l">
              <a:spcBef>
                <a:spcPts val="600"/>
              </a:spcBef>
              <a:spcAft>
                <a:spcPts val="0"/>
              </a:spcAft>
              <a:buSzPts val="2000"/>
              <a:buChar char="•"/>
            </a:pPr>
            <a:r>
              <a:rPr b="1" lang="en-US" sz="2000"/>
              <a:t>Action items:</a:t>
            </a:r>
            <a:endParaRPr sz="2000"/>
          </a:p>
          <a:p>
            <a:pPr indent="-355600" lvl="2" marL="1371600" rtl="0" algn="l">
              <a:spcBef>
                <a:spcPts val="600"/>
              </a:spcBef>
              <a:spcAft>
                <a:spcPts val="0"/>
              </a:spcAft>
              <a:buSzPts val="2000"/>
              <a:buChar char="•"/>
            </a:pPr>
            <a:r>
              <a:rPr lang="en-US" sz="2000">
                <a:solidFill>
                  <a:schemeClr val="dk2"/>
                </a:solidFill>
              </a:rPr>
              <a:t>Data pre-processing for modeling: q</a:t>
            </a:r>
            <a:r>
              <a:rPr lang="en-US" sz="2000">
                <a:solidFill>
                  <a:schemeClr val="dk2"/>
                </a:solidFill>
              </a:rPr>
              <a:t>uantify metrics identified from EDA</a:t>
            </a:r>
            <a:endParaRPr sz="2000">
              <a:solidFill>
                <a:schemeClr val="dk2"/>
              </a:solidFill>
            </a:endParaRPr>
          </a:p>
          <a:p>
            <a:pPr indent="-355600" lvl="2" marL="1371600" rtl="0" algn="l">
              <a:spcBef>
                <a:spcPts val="600"/>
              </a:spcBef>
              <a:spcAft>
                <a:spcPts val="0"/>
              </a:spcAft>
              <a:buSzPts val="2000"/>
              <a:buChar char="•"/>
            </a:pPr>
            <a:r>
              <a:rPr lang="en-US" sz="2000">
                <a:solidFill>
                  <a:schemeClr val="dk2"/>
                </a:solidFill>
              </a:rPr>
              <a:t>Searching for potential models/algorithms</a:t>
            </a:r>
            <a:endParaRPr sz="2000">
              <a:solidFill>
                <a:schemeClr val="dk2"/>
              </a:solidFill>
            </a:endParaRPr>
          </a:p>
          <a:p>
            <a:pPr indent="-355600" lvl="3" marL="1828800" rtl="0" algn="l">
              <a:spcBef>
                <a:spcPts val="600"/>
              </a:spcBef>
              <a:spcAft>
                <a:spcPts val="0"/>
              </a:spcAft>
              <a:buSzPts val="2000"/>
              <a:buChar char="•"/>
            </a:pPr>
            <a:r>
              <a:rPr lang="en-US" sz="2000">
                <a:solidFill>
                  <a:schemeClr val="dk2"/>
                </a:solidFill>
              </a:rPr>
              <a:t>Start building quantitative objective functions for optimization</a:t>
            </a:r>
            <a:endParaRPr sz="2000">
              <a:solidFill>
                <a:schemeClr val="dk2"/>
              </a:solidFill>
            </a:endParaRPr>
          </a:p>
          <a:p>
            <a:pPr indent="0" lvl="0" marL="0" rtl="0" algn="l">
              <a:lnSpc>
                <a:spcPct val="100000"/>
              </a:lnSpc>
              <a:spcBef>
                <a:spcPts val="600"/>
              </a:spcBef>
              <a:spcAft>
                <a:spcPts val="0"/>
              </a:spcAft>
              <a:buNone/>
            </a:pPr>
            <a:r>
              <a:t/>
            </a:r>
            <a:endParaRPr b="1"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67c0562001_0_13"/>
          <p:cNvSpPr txBox="1"/>
          <p:nvPr>
            <p:ph type="title"/>
          </p:nvPr>
        </p:nvSpPr>
        <p:spPr>
          <a:xfrm>
            <a:off x="1074600" y="5842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Proposed Optimization Considerations</a:t>
            </a:r>
            <a:endParaRPr sz="3000"/>
          </a:p>
        </p:txBody>
      </p:sp>
      <p:sp>
        <p:nvSpPr>
          <p:cNvPr id="240" name="Google Shape;240;g167c0562001_0_13"/>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241" name="Google Shape;241;g167c0562001_0_13"/>
          <p:cNvSpPr txBox="1"/>
          <p:nvPr>
            <p:ph idx="1" type="body"/>
          </p:nvPr>
        </p:nvSpPr>
        <p:spPr>
          <a:xfrm>
            <a:off x="998400" y="8063425"/>
            <a:ext cx="10195200" cy="48363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US"/>
              <a:t>Objective function: maximize covered traffic count </a:t>
            </a:r>
            <a:endParaRPr/>
          </a:p>
          <a:p>
            <a:pPr indent="-342900" lvl="0" marL="457200" rtl="0" algn="l">
              <a:spcBef>
                <a:spcPts val="0"/>
              </a:spcBef>
              <a:spcAft>
                <a:spcPts val="0"/>
              </a:spcAft>
              <a:buSzPts val="1800"/>
              <a:buChar char="●"/>
            </a:pPr>
            <a:r>
              <a:rPr lang="en-US"/>
              <a:t>Variables</a:t>
            </a:r>
            <a:endParaRPr/>
          </a:p>
          <a:p>
            <a:pPr indent="-342900" lvl="1" marL="914400" rtl="0" algn="l">
              <a:spcBef>
                <a:spcPts val="0"/>
              </a:spcBef>
              <a:spcAft>
                <a:spcPts val="0"/>
              </a:spcAft>
              <a:buSzPts val="1800"/>
              <a:buChar char="○"/>
            </a:pPr>
            <a:r>
              <a:rPr lang="en-US"/>
              <a:t>traffic count (max/avg within 5 miles /10 miles)</a:t>
            </a:r>
            <a:endParaRPr/>
          </a:p>
          <a:p>
            <a:pPr indent="-342900" lvl="1" marL="914400" rtl="0" algn="l">
              <a:spcBef>
                <a:spcPts val="0"/>
              </a:spcBef>
              <a:spcAft>
                <a:spcPts val="0"/>
              </a:spcAft>
              <a:buSzPts val="1800"/>
              <a:buChar char="○"/>
            </a:pPr>
            <a:r>
              <a:rPr lang="en-US"/>
              <a:t>crime rate by population (total crime/population)</a:t>
            </a:r>
            <a:endParaRPr/>
          </a:p>
          <a:p>
            <a:pPr indent="-342900" lvl="1" marL="914400" rtl="0" algn="l">
              <a:spcBef>
                <a:spcPts val="0"/>
              </a:spcBef>
              <a:spcAft>
                <a:spcPts val="0"/>
              </a:spcAft>
              <a:buSzPts val="1800"/>
              <a:buChar char="○"/>
            </a:pPr>
            <a:r>
              <a:rPr lang="en-US"/>
              <a:t>population by census tract</a:t>
            </a:r>
            <a:endParaRPr/>
          </a:p>
          <a:p>
            <a:pPr indent="-342900" lvl="1" marL="914400" rtl="0" algn="l">
              <a:spcBef>
                <a:spcPts val="0"/>
              </a:spcBef>
              <a:spcAft>
                <a:spcPts val="0"/>
              </a:spcAft>
              <a:buSzPts val="1800"/>
              <a:buChar char="○"/>
            </a:pPr>
            <a:r>
              <a:rPr lang="en-US"/>
              <a:t>natural risk index adjusted by population</a:t>
            </a:r>
            <a:endParaRPr/>
          </a:p>
          <a:p>
            <a:pPr indent="-342900" lvl="1" marL="914400" rtl="0" algn="l">
              <a:spcBef>
                <a:spcPts val="0"/>
              </a:spcBef>
              <a:spcAft>
                <a:spcPts val="0"/>
              </a:spcAft>
              <a:buSzPts val="1800"/>
              <a:buChar char="○"/>
            </a:pPr>
            <a:r>
              <a:rPr lang="en-US"/>
              <a:t>distance from highway exits</a:t>
            </a:r>
            <a:endParaRPr/>
          </a:p>
          <a:p>
            <a:pPr indent="-342900" lvl="1" marL="914400" rtl="0" algn="l">
              <a:spcBef>
                <a:spcPts val="0"/>
              </a:spcBef>
              <a:spcAft>
                <a:spcPts val="0"/>
              </a:spcAft>
              <a:buSzPts val="1800"/>
              <a:buChar char="○"/>
            </a:pPr>
            <a:r>
              <a:rPr lang="en-US"/>
              <a:t>distance between closest existing EV charging stations</a:t>
            </a:r>
            <a:endParaRPr/>
          </a:p>
          <a:p>
            <a:pPr indent="-342900" lvl="1" marL="914400" rtl="0" algn="l">
              <a:spcBef>
                <a:spcPts val="0"/>
              </a:spcBef>
              <a:spcAft>
                <a:spcPts val="0"/>
              </a:spcAft>
              <a:buSzPts val="1800"/>
              <a:buChar char="○"/>
            </a:pPr>
            <a:r>
              <a:rPr lang="en-US"/>
              <a:t>tourist attractions/entertainments (within 1 miles / 5 miles)</a:t>
            </a:r>
            <a:endParaRPr/>
          </a:p>
          <a:p>
            <a:pPr indent="-342900" lvl="0" marL="457200" rtl="0" algn="l">
              <a:spcBef>
                <a:spcPts val="0"/>
              </a:spcBef>
              <a:spcAft>
                <a:spcPts val="0"/>
              </a:spcAft>
              <a:buSzPts val="1800"/>
              <a:buChar char="●"/>
            </a:pPr>
            <a:r>
              <a:rPr lang="en-US"/>
              <a:t>Constraints (still deciding)</a:t>
            </a:r>
            <a:endParaRPr/>
          </a:p>
          <a:p>
            <a:pPr indent="-342900" lvl="1" marL="914400" rtl="0" algn="l">
              <a:spcBef>
                <a:spcPts val="0"/>
              </a:spcBef>
              <a:spcAft>
                <a:spcPts val="0"/>
              </a:spcAft>
              <a:buSzPts val="1800"/>
              <a:buChar char="○"/>
            </a:pPr>
            <a:r>
              <a:rPr lang="en-US"/>
              <a:t>distance to highway exit &lt; 1 miles</a:t>
            </a:r>
            <a:endParaRPr/>
          </a:p>
          <a:p>
            <a:pPr indent="-342900" lvl="1" marL="914400" rtl="0" algn="l">
              <a:spcBef>
                <a:spcPts val="0"/>
              </a:spcBef>
              <a:spcAft>
                <a:spcPts val="0"/>
              </a:spcAft>
              <a:buSzPts val="1800"/>
              <a:buChar char="○"/>
            </a:pPr>
            <a:r>
              <a:rPr lang="en-US"/>
              <a:t>distance between EV charging stations &lt; 50 miles</a:t>
            </a:r>
            <a:endParaRPr/>
          </a:p>
          <a:p>
            <a:pPr indent="-342900" lvl="1" marL="914400" rtl="0" algn="l">
              <a:spcBef>
                <a:spcPts val="0"/>
              </a:spcBef>
              <a:spcAft>
                <a:spcPts val="0"/>
              </a:spcAft>
              <a:buSzPts val="1800"/>
              <a:buChar char="○"/>
            </a:pPr>
            <a:r>
              <a:rPr lang="en-US"/>
              <a:t># of chargers within 20 mile distance &lt; </a:t>
            </a:r>
            <a:r>
              <a:rPr b="1" lang="en-US"/>
              <a:t>X</a:t>
            </a:r>
            <a:endParaRPr b="1"/>
          </a:p>
          <a:p>
            <a:pPr indent="-342900" lvl="1" marL="914400" rtl="0" algn="l">
              <a:spcBef>
                <a:spcPts val="0"/>
              </a:spcBef>
              <a:spcAft>
                <a:spcPts val="0"/>
              </a:spcAft>
              <a:buSzPts val="1800"/>
              <a:buChar char="○"/>
            </a:pPr>
            <a:r>
              <a:rPr lang="en-US"/>
              <a:t>risk index &lt; </a:t>
            </a:r>
            <a:r>
              <a:rPr b="1" lang="en-US"/>
              <a:t>X</a:t>
            </a:r>
            <a:endParaRPr/>
          </a:p>
          <a:p>
            <a:pPr indent="-342900" lvl="1" marL="914400" rtl="0" algn="l">
              <a:spcBef>
                <a:spcPts val="0"/>
              </a:spcBef>
              <a:spcAft>
                <a:spcPts val="0"/>
              </a:spcAft>
              <a:buSzPts val="1800"/>
              <a:buChar char="○"/>
            </a:pPr>
            <a:r>
              <a:rPr lang="en-US"/>
              <a:t>crime rate &lt; </a:t>
            </a:r>
            <a:r>
              <a:rPr b="1" lang="en-US"/>
              <a:t>X</a:t>
            </a:r>
            <a:endParaRPr/>
          </a:p>
        </p:txBody>
      </p:sp>
      <p:cxnSp>
        <p:nvCxnSpPr>
          <p:cNvPr id="242" name="Google Shape;242;g167c0562001_0_13"/>
          <p:cNvCxnSpPr/>
          <p:nvPr/>
        </p:nvCxnSpPr>
        <p:spPr>
          <a:xfrm>
            <a:off x="980250" y="2172813"/>
            <a:ext cx="10231500" cy="0"/>
          </a:xfrm>
          <a:prstGeom prst="straightConnector1">
            <a:avLst/>
          </a:prstGeom>
          <a:noFill/>
          <a:ln cap="flat" cmpd="sng" w="38100">
            <a:solidFill>
              <a:schemeClr val="dk2"/>
            </a:solidFill>
            <a:prstDash val="solid"/>
            <a:round/>
            <a:headEnd len="med" w="med" type="none"/>
            <a:tailEnd len="med" w="med" type="none"/>
          </a:ln>
        </p:spPr>
      </p:cxnSp>
      <p:sp>
        <p:nvSpPr>
          <p:cNvPr id="243" name="Google Shape;243;g167c0562001_0_13"/>
          <p:cNvSpPr/>
          <p:nvPr/>
        </p:nvSpPr>
        <p:spPr>
          <a:xfrm>
            <a:off x="998400" y="2356200"/>
            <a:ext cx="2208900" cy="339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rPr>
              <a:t>Objective function</a:t>
            </a:r>
            <a:endParaRPr b="1" sz="1600">
              <a:solidFill>
                <a:schemeClr val="lt1"/>
              </a:solidFill>
            </a:endParaRPr>
          </a:p>
        </p:txBody>
      </p:sp>
      <p:sp>
        <p:nvSpPr>
          <p:cNvPr id="244" name="Google Shape;244;g167c0562001_0_13"/>
          <p:cNvSpPr txBox="1"/>
          <p:nvPr/>
        </p:nvSpPr>
        <p:spPr>
          <a:xfrm>
            <a:off x="3964000" y="2317950"/>
            <a:ext cx="653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M</a:t>
            </a:r>
            <a:r>
              <a:rPr b="1" lang="en-US" sz="1500">
                <a:solidFill>
                  <a:schemeClr val="dk2"/>
                </a:solidFill>
              </a:rPr>
              <a:t>aximize covered traffic count</a:t>
            </a:r>
            <a:endParaRPr b="1" sz="1500">
              <a:solidFill>
                <a:schemeClr val="dk2"/>
              </a:solidFill>
            </a:endParaRPr>
          </a:p>
        </p:txBody>
      </p:sp>
      <p:sp>
        <p:nvSpPr>
          <p:cNvPr id="245" name="Google Shape;245;g167c0562001_0_13"/>
          <p:cNvSpPr/>
          <p:nvPr/>
        </p:nvSpPr>
        <p:spPr>
          <a:xfrm>
            <a:off x="998400" y="2839825"/>
            <a:ext cx="2208900" cy="1651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rPr>
              <a:t>Variables</a:t>
            </a:r>
            <a:endParaRPr b="1" sz="1600">
              <a:solidFill>
                <a:schemeClr val="lt1"/>
              </a:solidFill>
            </a:endParaRPr>
          </a:p>
        </p:txBody>
      </p:sp>
      <p:sp>
        <p:nvSpPr>
          <p:cNvPr id="246" name="Google Shape;246;g167c0562001_0_13"/>
          <p:cNvSpPr txBox="1"/>
          <p:nvPr/>
        </p:nvSpPr>
        <p:spPr>
          <a:xfrm>
            <a:off x="3867100" y="2760825"/>
            <a:ext cx="6733200" cy="1800900"/>
          </a:xfrm>
          <a:prstGeom prst="rect">
            <a:avLst/>
          </a:prstGeom>
          <a:noFill/>
          <a:ln>
            <a:noFill/>
          </a:ln>
        </p:spPr>
        <p:txBody>
          <a:bodyPr anchorCtr="0" anchor="t" bIns="91425" lIns="91425" spcFirstLastPara="1" rIns="91425" wrap="square" tIns="91425">
            <a:spAutoFit/>
          </a:bodyPr>
          <a:lstStyle/>
          <a:p>
            <a:pPr indent="-209550" lvl="0" marL="285750" rtl="0" algn="l">
              <a:spcBef>
                <a:spcPts val="600"/>
              </a:spcBef>
              <a:spcAft>
                <a:spcPts val="0"/>
              </a:spcAft>
              <a:buClr>
                <a:schemeClr val="dk2"/>
              </a:buClr>
              <a:buSzPts val="1500"/>
              <a:buChar char="●"/>
            </a:pPr>
            <a:r>
              <a:rPr lang="en-US" sz="1500">
                <a:solidFill>
                  <a:schemeClr val="dk2"/>
                </a:solidFill>
              </a:rPr>
              <a:t>locations of potential EV charging stations</a:t>
            </a:r>
            <a:endParaRPr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crime rate by population (total crime/population)</a:t>
            </a:r>
            <a:endParaRPr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population by census tract</a:t>
            </a:r>
            <a:endParaRPr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natural risk index adjusted by population</a:t>
            </a:r>
            <a:endParaRPr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distance from highway exits</a:t>
            </a:r>
            <a:endParaRPr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distance between closest existing EV charging stations</a:t>
            </a:r>
            <a:endParaRPr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tourist attractions/entertainments </a:t>
            </a:r>
            <a:endParaRPr b="1" sz="1500">
              <a:solidFill>
                <a:schemeClr val="dk2"/>
              </a:solidFill>
            </a:endParaRPr>
          </a:p>
        </p:txBody>
      </p:sp>
      <p:sp>
        <p:nvSpPr>
          <p:cNvPr id="247" name="Google Shape;247;g167c0562001_0_13"/>
          <p:cNvSpPr/>
          <p:nvPr/>
        </p:nvSpPr>
        <p:spPr>
          <a:xfrm>
            <a:off x="998400" y="4656338"/>
            <a:ext cx="2208900" cy="1330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rPr>
              <a:t>Constraints </a:t>
            </a:r>
            <a:endParaRPr b="1" sz="1600">
              <a:solidFill>
                <a:schemeClr val="lt1"/>
              </a:solidFill>
            </a:endParaRPr>
          </a:p>
          <a:p>
            <a:pPr indent="0" lvl="0" marL="0" rtl="0" algn="ctr">
              <a:spcBef>
                <a:spcPts val="0"/>
              </a:spcBef>
              <a:spcAft>
                <a:spcPts val="0"/>
              </a:spcAft>
              <a:buNone/>
            </a:pPr>
            <a:r>
              <a:rPr b="1" lang="en-US" sz="1600">
                <a:solidFill>
                  <a:schemeClr val="lt1"/>
                </a:solidFill>
              </a:rPr>
              <a:t>(still deciding)</a:t>
            </a:r>
            <a:endParaRPr b="1" sz="1600">
              <a:solidFill>
                <a:schemeClr val="lt1"/>
              </a:solidFill>
            </a:endParaRPr>
          </a:p>
        </p:txBody>
      </p:sp>
      <p:sp>
        <p:nvSpPr>
          <p:cNvPr id="248" name="Google Shape;248;g167c0562001_0_13"/>
          <p:cNvSpPr txBox="1"/>
          <p:nvPr/>
        </p:nvSpPr>
        <p:spPr>
          <a:xfrm>
            <a:off x="3861850" y="4512925"/>
            <a:ext cx="6743700" cy="1569900"/>
          </a:xfrm>
          <a:prstGeom prst="rect">
            <a:avLst/>
          </a:prstGeom>
          <a:noFill/>
          <a:ln>
            <a:noFill/>
          </a:ln>
        </p:spPr>
        <p:txBody>
          <a:bodyPr anchorCtr="0" anchor="t" bIns="91425" lIns="91425" spcFirstLastPara="1" rIns="91425" wrap="square" tIns="91425">
            <a:spAutoFit/>
          </a:bodyPr>
          <a:lstStyle/>
          <a:p>
            <a:pPr indent="-209550" lvl="0" marL="285750" rtl="0" algn="l">
              <a:spcBef>
                <a:spcPts val="600"/>
              </a:spcBef>
              <a:spcAft>
                <a:spcPts val="0"/>
              </a:spcAft>
              <a:buClr>
                <a:schemeClr val="dk2"/>
              </a:buClr>
              <a:buSzPts val="1500"/>
              <a:buChar char="●"/>
            </a:pPr>
            <a:r>
              <a:rPr lang="en-US" sz="1500">
                <a:solidFill>
                  <a:schemeClr val="dk2"/>
                </a:solidFill>
              </a:rPr>
              <a:t>distance to highway exit &lt; 1 miles</a:t>
            </a:r>
            <a:endParaRPr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distance between EV charging stations &lt; 50 miles</a:t>
            </a:r>
            <a:endParaRPr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 of </a:t>
            </a:r>
            <a:r>
              <a:rPr lang="en-US" sz="1500">
                <a:solidFill>
                  <a:schemeClr val="dk2"/>
                </a:solidFill>
              </a:rPr>
              <a:t>EV charging stations </a:t>
            </a:r>
            <a:r>
              <a:rPr lang="en-US" sz="1500">
                <a:solidFill>
                  <a:schemeClr val="dk2"/>
                </a:solidFill>
              </a:rPr>
              <a:t>within 20 mile distance &lt; </a:t>
            </a:r>
            <a:r>
              <a:rPr b="1" lang="en-US" sz="1500">
                <a:solidFill>
                  <a:schemeClr val="dk2"/>
                </a:solidFill>
              </a:rPr>
              <a:t>X¹</a:t>
            </a:r>
            <a:endParaRPr b="1"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risk index &lt; </a:t>
            </a:r>
            <a:r>
              <a:rPr b="1" lang="en-US" sz="1500">
                <a:solidFill>
                  <a:schemeClr val="dk2"/>
                </a:solidFill>
              </a:rPr>
              <a:t>X</a:t>
            </a:r>
            <a:endParaRPr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crime rate &lt; </a:t>
            </a:r>
            <a:r>
              <a:rPr b="1" lang="en-US" sz="1500">
                <a:solidFill>
                  <a:schemeClr val="dk2"/>
                </a:solidFill>
              </a:rPr>
              <a:t>X</a:t>
            </a:r>
            <a:endParaRPr b="1"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 of</a:t>
            </a:r>
            <a:r>
              <a:rPr b="1" lang="en-US" sz="1500">
                <a:solidFill>
                  <a:schemeClr val="dk2"/>
                </a:solidFill>
              </a:rPr>
              <a:t> </a:t>
            </a:r>
            <a:r>
              <a:rPr lang="en-US" sz="1500">
                <a:solidFill>
                  <a:schemeClr val="dk2"/>
                </a:solidFill>
              </a:rPr>
              <a:t>EV charging stations per 1k people &lt; </a:t>
            </a:r>
            <a:r>
              <a:rPr b="1" lang="en-US" sz="1500">
                <a:solidFill>
                  <a:schemeClr val="dk2"/>
                </a:solidFill>
              </a:rPr>
              <a:t>X</a:t>
            </a:r>
            <a:endParaRPr b="1" sz="1500">
              <a:solidFill>
                <a:schemeClr val="dk2"/>
              </a:solidFill>
            </a:endParaRPr>
          </a:p>
        </p:txBody>
      </p:sp>
      <p:sp>
        <p:nvSpPr>
          <p:cNvPr id="249" name="Google Shape;249;g167c0562001_0_13"/>
          <p:cNvSpPr txBox="1"/>
          <p:nvPr/>
        </p:nvSpPr>
        <p:spPr>
          <a:xfrm>
            <a:off x="998400" y="1181100"/>
            <a:ext cx="10195200" cy="846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82880" rtl="0" algn="l">
              <a:lnSpc>
                <a:spcPct val="115000"/>
              </a:lnSpc>
              <a:spcBef>
                <a:spcPts val="0"/>
              </a:spcBef>
              <a:spcAft>
                <a:spcPts val="0"/>
              </a:spcAft>
              <a:buNone/>
            </a:pPr>
            <a:r>
              <a:rPr b="1" lang="en-US" sz="2000">
                <a:solidFill>
                  <a:schemeClr val="dk2"/>
                </a:solidFill>
              </a:rPr>
              <a:t>Research Question: find optimal locations to distribute EV charging stations in Washington state, focusing along the highways? </a:t>
            </a:r>
            <a:endParaRPr b="1" sz="2000">
              <a:solidFill>
                <a:schemeClr val="dk2"/>
              </a:solidFill>
            </a:endParaRPr>
          </a:p>
        </p:txBody>
      </p:sp>
      <p:sp>
        <p:nvSpPr>
          <p:cNvPr id="250" name="Google Shape;250;g167c0562001_0_13"/>
          <p:cNvSpPr txBox="1"/>
          <p:nvPr/>
        </p:nvSpPr>
        <p:spPr>
          <a:xfrm>
            <a:off x="980250" y="5986550"/>
            <a:ext cx="9102600" cy="3231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900">
                <a:solidFill>
                  <a:schemeClr val="dk2"/>
                </a:solidFill>
              </a:rPr>
              <a:t>1. X are hyperparameters we will fine-tune during modeling</a:t>
            </a:r>
            <a:endParaRPr sz="9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5d8e4263d0_0_35"/>
          <p:cNvSpPr txBox="1"/>
          <p:nvPr>
            <p:ph type="title"/>
          </p:nvPr>
        </p:nvSpPr>
        <p:spPr>
          <a:xfrm>
            <a:off x="998400" y="584200"/>
            <a:ext cx="108126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Data Preprocessing: c</a:t>
            </a:r>
            <a:r>
              <a:rPr lang="en-US" sz="3000"/>
              <a:t>ombined data together for modeling use</a:t>
            </a:r>
            <a:endParaRPr sz="3000"/>
          </a:p>
        </p:txBody>
      </p:sp>
      <p:sp>
        <p:nvSpPr>
          <p:cNvPr id="256" name="Google Shape;256;g15d8e4263d0_0_35"/>
          <p:cNvSpPr/>
          <p:nvPr/>
        </p:nvSpPr>
        <p:spPr>
          <a:xfrm>
            <a:off x="3810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grpSp>
        <p:nvGrpSpPr>
          <p:cNvPr id="257" name="Google Shape;257;g15d8e4263d0_0_35"/>
          <p:cNvGrpSpPr/>
          <p:nvPr/>
        </p:nvGrpSpPr>
        <p:grpSpPr>
          <a:xfrm>
            <a:off x="2544050" y="1488650"/>
            <a:ext cx="3469732" cy="1442100"/>
            <a:chOff x="1074593" y="1627200"/>
            <a:chExt cx="2555407" cy="1442100"/>
          </a:xfrm>
        </p:grpSpPr>
        <p:sp>
          <p:nvSpPr>
            <p:cNvPr id="258" name="Google Shape;258;g15d8e4263d0_0_35"/>
            <p:cNvSpPr/>
            <p:nvPr/>
          </p:nvSpPr>
          <p:spPr>
            <a:xfrm>
              <a:off x="1074600" y="1627200"/>
              <a:ext cx="25554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1. Traffic</a:t>
              </a:r>
              <a:endParaRPr b="1">
                <a:solidFill>
                  <a:schemeClr val="lt1"/>
                </a:solidFill>
              </a:endParaRPr>
            </a:p>
          </p:txBody>
        </p:sp>
        <p:sp>
          <p:nvSpPr>
            <p:cNvPr id="259" name="Google Shape;259;g15d8e4263d0_0_35"/>
            <p:cNvSpPr/>
            <p:nvPr/>
          </p:nvSpPr>
          <p:spPr>
            <a:xfrm>
              <a:off x="1074593" y="2008800"/>
              <a:ext cx="2555400" cy="1060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t>Average traffic counts within 5 miles / 10 miles of driving </a:t>
              </a:r>
              <a:r>
                <a:rPr lang="en-US"/>
                <a:t>distance</a:t>
              </a:r>
              <a:r>
                <a:rPr lang="en-US"/>
                <a:t> </a:t>
              </a:r>
              <a:endParaRPr/>
            </a:p>
            <a:p>
              <a:pPr indent="-127000" lvl="0" marL="171450" rtl="0" algn="l">
                <a:spcBef>
                  <a:spcPts val="0"/>
                </a:spcBef>
                <a:spcAft>
                  <a:spcPts val="0"/>
                </a:spcAft>
                <a:buSzPts val="1100"/>
                <a:buChar char="●"/>
              </a:pPr>
              <a:r>
                <a:rPr lang="en-US">
                  <a:solidFill>
                    <a:schemeClr val="dk1"/>
                  </a:solidFill>
                </a:rPr>
                <a:t>M</a:t>
              </a:r>
              <a:r>
                <a:rPr lang="en-US">
                  <a:solidFill>
                    <a:schemeClr val="dk1"/>
                  </a:solidFill>
                </a:rPr>
                <a:t>ax traffic counts within 5 miles / 10 miles of driving distance</a:t>
              </a:r>
              <a:endParaRPr>
                <a:solidFill>
                  <a:schemeClr val="dk1"/>
                </a:solidFill>
              </a:endParaRPr>
            </a:p>
          </p:txBody>
        </p:sp>
      </p:grpSp>
      <p:grpSp>
        <p:nvGrpSpPr>
          <p:cNvPr id="260" name="Google Shape;260;g15d8e4263d0_0_35"/>
          <p:cNvGrpSpPr/>
          <p:nvPr/>
        </p:nvGrpSpPr>
        <p:grpSpPr>
          <a:xfrm>
            <a:off x="6257125" y="1488625"/>
            <a:ext cx="3469825" cy="1442100"/>
            <a:chOff x="7298788" y="1627200"/>
            <a:chExt cx="3469825" cy="1442100"/>
          </a:xfrm>
        </p:grpSpPr>
        <p:sp>
          <p:nvSpPr>
            <p:cNvPr id="261" name="Google Shape;261;g15d8e4263d0_0_35"/>
            <p:cNvSpPr/>
            <p:nvPr/>
          </p:nvSpPr>
          <p:spPr>
            <a:xfrm>
              <a:off x="7298788" y="1627200"/>
              <a:ext cx="34698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2</a:t>
              </a:r>
              <a:r>
                <a:rPr b="1" lang="en-US">
                  <a:solidFill>
                    <a:schemeClr val="lt1"/>
                  </a:solidFill>
                </a:rPr>
                <a:t>. </a:t>
              </a:r>
              <a:r>
                <a:rPr b="1" lang="en-US">
                  <a:solidFill>
                    <a:schemeClr val="lt1"/>
                  </a:solidFill>
                </a:rPr>
                <a:t>Highway exits</a:t>
              </a:r>
              <a:endParaRPr b="1">
                <a:solidFill>
                  <a:schemeClr val="lt1"/>
                </a:solidFill>
              </a:endParaRPr>
            </a:p>
          </p:txBody>
        </p:sp>
        <p:sp>
          <p:nvSpPr>
            <p:cNvPr id="262" name="Google Shape;262;g15d8e4263d0_0_35"/>
            <p:cNvSpPr/>
            <p:nvPr/>
          </p:nvSpPr>
          <p:spPr>
            <a:xfrm>
              <a:off x="7298813" y="2008800"/>
              <a:ext cx="3469800" cy="1060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46050" lvl="0" marL="228600" rtl="0" algn="l">
                <a:spcBef>
                  <a:spcPts val="0"/>
                </a:spcBef>
                <a:spcAft>
                  <a:spcPts val="0"/>
                </a:spcAft>
                <a:buSzPts val="1400"/>
                <a:buChar char="●"/>
              </a:pPr>
              <a:r>
                <a:rPr lang="en-US">
                  <a:solidFill>
                    <a:schemeClr val="dk1"/>
                  </a:solidFill>
                </a:rPr>
                <a:t>Route distance to closest highway exit (only </a:t>
              </a:r>
              <a:r>
                <a:rPr lang="en-US">
                  <a:solidFill>
                    <a:schemeClr val="dk1"/>
                  </a:solidFill>
                </a:rPr>
                <a:t>available</a:t>
              </a:r>
              <a:r>
                <a:rPr lang="en-US">
                  <a:solidFill>
                    <a:schemeClr val="dk1"/>
                  </a:solidFill>
                </a:rPr>
                <a:t> for locations within 5-mile width of highway corridor)</a:t>
              </a:r>
              <a:endParaRPr/>
            </a:p>
          </p:txBody>
        </p:sp>
      </p:grpSp>
      <p:grpSp>
        <p:nvGrpSpPr>
          <p:cNvPr id="263" name="Google Shape;263;g15d8e4263d0_0_35"/>
          <p:cNvGrpSpPr/>
          <p:nvPr/>
        </p:nvGrpSpPr>
        <p:grpSpPr>
          <a:xfrm>
            <a:off x="2544036" y="4677975"/>
            <a:ext cx="3469723" cy="1060500"/>
            <a:chOff x="1074600" y="1627200"/>
            <a:chExt cx="2555401" cy="1060500"/>
          </a:xfrm>
        </p:grpSpPr>
        <p:sp>
          <p:nvSpPr>
            <p:cNvPr id="264" name="Google Shape;264;g15d8e4263d0_0_35"/>
            <p:cNvSpPr/>
            <p:nvPr/>
          </p:nvSpPr>
          <p:spPr>
            <a:xfrm>
              <a:off x="1074600" y="1627200"/>
              <a:ext cx="25554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5</a:t>
              </a:r>
              <a:r>
                <a:rPr b="1" lang="en-US">
                  <a:solidFill>
                    <a:schemeClr val="lt1"/>
                  </a:solidFill>
                </a:rPr>
                <a:t>. Crime</a:t>
              </a:r>
              <a:endParaRPr b="1">
                <a:solidFill>
                  <a:schemeClr val="lt1"/>
                </a:solidFill>
              </a:endParaRPr>
            </a:p>
          </p:txBody>
        </p:sp>
        <p:sp>
          <p:nvSpPr>
            <p:cNvPr id="265" name="Google Shape;265;g15d8e4263d0_0_35"/>
            <p:cNvSpPr/>
            <p:nvPr/>
          </p:nvSpPr>
          <p:spPr>
            <a:xfrm>
              <a:off x="1074601" y="2008800"/>
              <a:ext cx="2555400" cy="67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t>Total crime count in the county where the gas station is </a:t>
              </a:r>
              <a:r>
                <a:rPr lang="en-US"/>
                <a:t>located</a:t>
              </a:r>
              <a:endParaRPr/>
            </a:p>
          </p:txBody>
        </p:sp>
      </p:grpSp>
      <p:grpSp>
        <p:nvGrpSpPr>
          <p:cNvPr id="266" name="Google Shape;266;g15d8e4263d0_0_35"/>
          <p:cNvGrpSpPr/>
          <p:nvPr/>
        </p:nvGrpSpPr>
        <p:grpSpPr>
          <a:xfrm>
            <a:off x="6257150" y="3043425"/>
            <a:ext cx="3469722" cy="1501722"/>
            <a:chOff x="1074591" y="1609061"/>
            <a:chExt cx="2555400" cy="1359886"/>
          </a:xfrm>
        </p:grpSpPr>
        <p:sp>
          <p:nvSpPr>
            <p:cNvPr id="267" name="Google Shape;267;g15d8e4263d0_0_35"/>
            <p:cNvSpPr/>
            <p:nvPr/>
          </p:nvSpPr>
          <p:spPr>
            <a:xfrm>
              <a:off x="1074591" y="1609061"/>
              <a:ext cx="2555400" cy="3429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4</a:t>
              </a:r>
              <a:r>
                <a:rPr b="1" lang="en-US">
                  <a:solidFill>
                    <a:schemeClr val="lt1"/>
                  </a:solidFill>
                </a:rPr>
                <a:t>. Attractions</a:t>
              </a:r>
              <a:endParaRPr b="1">
                <a:solidFill>
                  <a:schemeClr val="lt1"/>
                </a:solidFill>
              </a:endParaRPr>
            </a:p>
          </p:txBody>
        </p:sp>
        <p:sp>
          <p:nvSpPr>
            <p:cNvPr id="268" name="Google Shape;268;g15d8e4263d0_0_35"/>
            <p:cNvSpPr/>
            <p:nvPr/>
          </p:nvSpPr>
          <p:spPr>
            <a:xfrm>
              <a:off x="1074591" y="1951947"/>
              <a:ext cx="2555400" cy="1017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t>Attraction </a:t>
              </a:r>
              <a:r>
                <a:rPr lang="en-US"/>
                <a:t>counts within 1 mile / 5 miles </a:t>
              </a:r>
              <a:r>
                <a:rPr lang="en-US">
                  <a:solidFill>
                    <a:schemeClr val="dk1"/>
                  </a:solidFill>
                </a:rPr>
                <a:t> of driving distance</a:t>
              </a:r>
              <a:endParaRPr/>
            </a:p>
            <a:p>
              <a:pPr indent="-127000" lvl="0" marL="171450" rtl="0" algn="l">
                <a:spcBef>
                  <a:spcPts val="0"/>
                </a:spcBef>
                <a:spcAft>
                  <a:spcPts val="0"/>
                </a:spcAft>
                <a:buClr>
                  <a:schemeClr val="dk1"/>
                </a:buClr>
                <a:buSzPts val="1100"/>
                <a:buChar char="●"/>
              </a:pPr>
              <a:r>
                <a:rPr lang="en-US">
                  <a:solidFill>
                    <a:schemeClr val="dk1"/>
                  </a:solidFill>
                </a:rPr>
                <a:t>Closest attraction to each gas station and its distance</a:t>
              </a:r>
              <a:endParaRPr>
                <a:solidFill>
                  <a:schemeClr val="dk1"/>
                </a:solidFill>
              </a:endParaRPr>
            </a:p>
          </p:txBody>
        </p:sp>
      </p:grpSp>
      <p:sp>
        <p:nvSpPr>
          <p:cNvPr id="269" name="Google Shape;269;g15d8e4263d0_0_35"/>
          <p:cNvSpPr/>
          <p:nvPr/>
        </p:nvSpPr>
        <p:spPr>
          <a:xfrm>
            <a:off x="995375" y="1488650"/>
            <a:ext cx="1305300" cy="4249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Data entry: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US">
                <a:solidFill>
                  <a:schemeClr val="lt1"/>
                </a:solidFill>
              </a:rPr>
              <a:t>gas stations</a:t>
            </a:r>
            <a:endParaRPr b="1">
              <a:solidFill>
                <a:schemeClr val="lt1"/>
              </a:solidFill>
            </a:endParaRPr>
          </a:p>
          <a:p>
            <a:pPr indent="0" lvl="0" marL="0" rtl="0" algn="l">
              <a:spcBef>
                <a:spcPts val="0"/>
              </a:spcBef>
              <a:spcAft>
                <a:spcPts val="0"/>
              </a:spcAft>
              <a:buNone/>
            </a:pPr>
            <a:r>
              <a:t/>
            </a:r>
            <a:endParaRPr b="1">
              <a:solidFill>
                <a:schemeClr val="lt1"/>
              </a:solidFill>
            </a:endParaRPr>
          </a:p>
          <a:p>
            <a:pPr indent="-190500" lvl="0" marL="285750" rtl="0" algn="l">
              <a:spcBef>
                <a:spcPts val="0"/>
              </a:spcBef>
              <a:spcAft>
                <a:spcPts val="0"/>
              </a:spcAft>
              <a:buClr>
                <a:schemeClr val="lt1"/>
              </a:buClr>
              <a:buSzPts val="1200"/>
              <a:buChar char="●"/>
            </a:pPr>
            <a:r>
              <a:rPr b="1" lang="en-US">
                <a:solidFill>
                  <a:schemeClr val="lt1"/>
                </a:solidFill>
              </a:rPr>
              <a:t>name</a:t>
            </a:r>
            <a:endParaRPr b="1">
              <a:solidFill>
                <a:schemeClr val="lt1"/>
              </a:solidFill>
            </a:endParaRPr>
          </a:p>
          <a:p>
            <a:pPr indent="-190500" lvl="0" marL="285750" rtl="0" algn="l">
              <a:spcBef>
                <a:spcPts val="0"/>
              </a:spcBef>
              <a:spcAft>
                <a:spcPts val="0"/>
              </a:spcAft>
              <a:buClr>
                <a:schemeClr val="lt1"/>
              </a:buClr>
              <a:buSzPts val="1200"/>
              <a:buChar char="●"/>
            </a:pPr>
            <a:r>
              <a:rPr b="1" lang="en-US">
                <a:solidFill>
                  <a:schemeClr val="lt1"/>
                </a:solidFill>
              </a:rPr>
              <a:t>latitude </a:t>
            </a:r>
            <a:endParaRPr b="1">
              <a:solidFill>
                <a:schemeClr val="lt1"/>
              </a:solidFill>
            </a:endParaRPr>
          </a:p>
          <a:p>
            <a:pPr indent="-190500" lvl="0" marL="285750" rtl="0" algn="l">
              <a:spcBef>
                <a:spcPts val="0"/>
              </a:spcBef>
              <a:spcAft>
                <a:spcPts val="0"/>
              </a:spcAft>
              <a:buClr>
                <a:schemeClr val="lt1"/>
              </a:buClr>
              <a:buSzPts val="1200"/>
              <a:buChar char="●"/>
            </a:pPr>
            <a:r>
              <a:rPr b="1" lang="en-US">
                <a:solidFill>
                  <a:schemeClr val="lt1"/>
                </a:solidFill>
              </a:rPr>
              <a:t>longitude</a:t>
            </a:r>
            <a:endParaRPr b="1">
              <a:solidFill>
                <a:schemeClr val="lt1"/>
              </a:solidFill>
            </a:endParaRPr>
          </a:p>
          <a:p>
            <a:pPr indent="0" lvl="0" marL="0" rtl="0" algn="l">
              <a:spcBef>
                <a:spcPts val="0"/>
              </a:spcBef>
              <a:spcAft>
                <a:spcPts val="0"/>
              </a:spcAft>
              <a:buNone/>
            </a:pPr>
            <a:r>
              <a:t/>
            </a:r>
            <a:endParaRPr/>
          </a:p>
        </p:txBody>
      </p:sp>
      <p:grpSp>
        <p:nvGrpSpPr>
          <p:cNvPr id="270" name="Google Shape;270;g15d8e4263d0_0_35"/>
          <p:cNvGrpSpPr/>
          <p:nvPr/>
        </p:nvGrpSpPr>
        <p:grpSpPr>
          <a:xfrm>
            <a:off x="2544049" y="3043413"/>
            <a:ext cx="3469723" cy="1521900"/>
            <a:chOff x="1074600" y="1627200"/>
            <a:chExt cx="2555401" cy="1521900"/>
          </a:xfrm>
        </p:grpSpPr>
        <p:sp>
          <p:nvSpPr>
            <p:cNvPr id="271" name="Google Shape;271;g15d8e4263d0_0_35"/>
            <p:cNvSpPr/>
            <p:nvPr/>
          </p:nvSpPr>
          <p:spPr>
            <a:xfrm>
              <a:off x="1074600" y="1627200"/>
              <a:ext cx="25554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3</a:t>
              </a:r>
              <a:r>
                <a:rPr b="1" lang="en-US">
                  <a:solidFill>
                    <a:schemeClr val="lt1"/>
                  </a:solidFill>
                </a:rPr>
                <a:t>. EV chargers</a:t>
              </a:r>
              <a:endParaRPr b="1">
                <a:solidFill>
                  <a:schemeClr val="lt1"/>
                </a:solidFill>
              </a:endParaRPr>
            </a:p>
          </p:txBody>
        </p:sp>
        <p:sp>
          <p:nvSpPr>
            <p:cNvPr id="272" name="Google Shape;272;g15d8e4263d0_0_35"/>
            <p:cNvSpPr/>
            <p:nvPr/>
          </p:nvSpPr>
          <p:spPr>
            <a:xfrm>
              <a:off x="1074601" y="2008800"/>
              <a:ext cx="2555400" cy="1140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solidFill>
                    <a:schemeClr val="dk1"/>
                  </a:solidFill>
                </a:rPr>
                <a:t>D</a:t>
              </a:r>
              <a:r>
                <a:rPr lang="en-US">
                  <a:solidFill>
                    <a:schemeClr val="dk1"/>
                  </a:solidFill>
                </a:rPr>
                <a:t>istance to closest EV station</a:t>
              </a:r>
              <a:endParaRPr>
                <a:solidFill>
                  <a:schemeClr val="dk1"/>
                </a:solidFill>
              </a:endParaRPr>
            </a:p>
            <a:p>
              <a:pPr indent="-127000" lvl="0" marL="171450" rtl="0" algn="l">
                <a:spcBef>
                  <a:spcPts val="0"/>
                </a:spcBef>
                <a:spcAft>
                  <a:spcPts val="0"/>
                </a:spcAft>
                <a:buSzPts val="1100"/>
                <a:buChar char="●"/>
              </a:pPr>
              <a:r>
                <a:rPr lang="en-US">
                  <a:solidFill>
                    <a:schemeClr val="dk1"/>
                  </a:solidFill>
                </a:rPr>
                <a:t># of EV stations within 2 miles, 5 miles, 10 miles, 20 miles, 50 miles of driving distance </a:t>
              </a:r>
              <a:endParaRPr>
                <a:solidFill>
                  <a:schemeClr val="dk1"/>
                </a:solidFill>
              </a:endParaRPr>
            </a:p>
          </p:txBody>
        </p:sp>
      </p:grpSp>
      <p:grpSp>
        <p:nvGrpSpPr>
          <p:cNvPr id="273" name="Google Shape;273;g15d8e4263d0_0_35"/>
          <p:cNvGrpSpPr/>
          <p:nvPr/>
        </p:nvGrpSpPr>
        <p:grpSpPr>
          <a:xfrm>
            <a:off x="6257099" y="4677975"/>
            <a:ext cx="3469723" cy="1060500"/>
            <a:chOff x="1074600" y="1627200"/>
            <a:chExt cx="2555401" cy="1060500"/>
          </a:xfrm>
        </p:grpSpPr>
        <p:sp>
          <p:nvSpPr>
            <p:cNvPr id="274" name="Google Shape;274;g15d8e4263d0_0_35"/>
            <p:cNvSpPr/>
            <p:nvPr/>
          </p:nvSpPr>
          <p:spPr>
            <a:xfrm>
              <a:off x="1074600" y="1627200"/>
              <a:ext cx="25554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6</a:t>
              </a:r>
              <a:r>
                <a:rPr b="1" lang="en-US">
                  <a:solidFill>
                    <a:schemeClr val="lt1"/>
                  </a:solidFill>
                </a:rPr>
                <a:t>. Natural risk index</a:t>
              </a:r>
              <a:endParaRPr b="1">
                <a:solidFill>
                  <a:schemeClr val="lt1"/>
                </a:solidFill>
              </a:endParaRPr>
            </a:p>
          </p:txBody>
        </p:sp>
        <p:sp>
          <p:nvSpPr>
            <p:cNvPr id="275" name="Google Shape;275;g15d8e4263d0_0_35"/>
            <p:cNvSpPr/>
            <p:nvPr/>
          </p:nvSpPr>
          <p:spPr>
            <a:xfrm>
              <a:off x="1074601" y="2008800"/>
              <a:ext cx="2555400" cy="67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Clr>
                  <a:schemeClr val="dk1"/>
                </a:buClr>
                <a:buSzPts val="1100"/>
                <a:buChar char="●"/>
              </a:pPr>
              <a:r>
                <a:rPr lang="en-US">
                  <a:solidFill>
                    <a:schemeClr val="dk1"/>
                  </a:solidFill>
                </a:rPr>
                <a:t>Risk index</a:t>
              </a:r>
              <a:r>
                <a:rPr lang="en-US">
                  <a:solidFill>
                    <a:schemeClr val="dk1"/>
                  </a:solidFill>
                </a:rPr>
                <a:t> in the county where the gas station is located</a:t>
              </a:r>
              <a:endParaRPr/>
            </a:p>
          </p:txBody>
        </p:sp>
      </p:grpSp>
      <p:sp>
        <p:nvSpPr>
          <p:cNvPr id="276" name="Google Shape;276;g15d8e4263d0_0_35"/>
          <p:cNvSpPr/>
          <p:nvPr/>
        </p:nvSpPr>
        <p:spPr>
          <a:xfrm>
            <a:off x="10439300" y="3083300"/>
            <a:ext cx="1005300" cy="106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1 data file</a:t>
            </a:r>
            <a:endParaRPr b="1">
              <a:solidFill>
                <a:schemeClr val="lt1"/>
              </a:solidFill>
            </a:endParaRPr>
          </a:p>
        </p:txBody>
      </p:sp>
      <p:sp>
        <p:nvSpPr>
          <p:cNvPr id="277" name="Google Shape;277;g15d8e4263d0_0_35"/>
          <p:cNvSpPr/>
          <p:nvPr/>
        </p:nvSpPr>
        <p:spPr>
          <a:xfrm>
            <a:off x="9854475" y="2732150"/>
            <a:ext cx="457200" cy="1762800"/>
          </a:xfrm>
          <a:prstGeom prst="rightArrow">
            <a:avLst>
              <a:gd fmla="val 50000" name="adj1"/>
              <a:gd fmla="val 50000" name="adj2"/>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67c0562001_0_0"/>
          <p:cNvSpPr/>
          <p:nvPr/>
        </p:nvSpPr>
        <p:spPr>
          <a:xfrm>
            <a:off x="3810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sp>
        <p:nvSpPr>
          <p:cNvPr id="283" name="Google Shape;283;g167c0562001_0_0"/>
          <p:cNvSpPr txBox="1"/>
          <p:nvPr>
            <p:ph type="title"/>
          </p:nvPr>
        </p:nvSpPr>
        <p:spPr>
          <a:xfrm>
            <a:off x="995375" y="571500"/>
            <a:ext cx="110718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Optimization</a:t>
            </a:r>
            <a:endParaRPr sz="3000"/>
          </a:p>
        </p:txBody>
      </p:sp>
      <p:grpSp>
        <p:nvGrpSpPr>
          <p:cNvPr id="284" name="Google Shape;284;g167c0562001_0_0"/>
          <p:cNvGrpSpPr/>
          <p:nvPr/>
        </p:nvGrpSpPr>
        <p:grpSpPr>
          <a:xfrm>
            <a:off x="2487779" y="1563250"/>
            <a:ext cx="8824636" cy="4597401"/>
            <a:chOff x="3111229" y="1438550"/>
            <a:chExt cx="8824636" cy="4597401"/>
          </a:xfrm>
        </p:grpSpPr>
        <p:pic>
          <p:nvPicPr>
            <p:cNvPr id="285" name="Google Shape;285;g167c0562001_0_0"/>
            <p:cNvPicPr preferRelativeResize="0"/>
            <p:nvPr/>
          </p:nvPicPr>
          <p:blipFill>
            <a:blip r:embed="rId3">
              <a:alphaModFix/>
            </a:blip>
            <a:stretch>
              <a:fillRect/>
            </a:stretch>
          </p:blipFill>
          <p:spPr>
            <a:xfrm>
              <a:off x="3111229" y="1549400"/>
              <a:ext cx="5969550" cy="4486551"/>
            </a:xfrm>
            <a:prstGeom prst="rect">
              <a:avLst/>
            </a:prstGeom>
            <a:noFill/>
            <a:ln>
              <a:noFill/>
            </a:ln>
          </p:spPr>
        </p:pic>
        <p:grpSp>
          <p:nvGrpSpPr>
            <p:cNvPr id="286" name="Google Shape;286;g167c0562001_0_0"/>
            <p:cNvGrpSpPr/>
            <p:nvPr/>
          </p:nvGrpSpPr>
          <p:grpSpPr>
            <a:xfrm>
              <a:off x="9080765" y="1438550"/>
              <a:ext cx="2855100" cy="644803"/>
              <a:chOff x="9189290" y="1549400"/>
              <a:chExt cx="2855100" cy="644803"/>
            </a:xfrm>
          </p:grpSpPr>
          <p:sp>
            <p:nvSpPr>
              <p:cNvPr id="287" name="Google Shape;287;g167c0562001_0_0"/>
              <p:cNvSpPr txBox="1"/>
              <p:nvPr/>
            </p:nvSpPr>
            <p:spPr>
              <a:xfrm>
                <a:off x="9189290" y="1549400"/>
                <a:ext cx="2238900" cy="4002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00338D"/>
                  </a:buClr>
                  <a:buSzPts val="1400"/>
                  <a:buChar char="●"/>
                </a:pPr>
                <a:r>
                  <a:rPr lang="en-US">
                    <a:solidFill>
                      <a:srgbClr val="00338D"/>
                    </a:solidFill>
                  </a:rPr>
                  <a:t>: EV charging stations</a:t>
                </a:r>
                <a:endParaRPr>
                  <a:solidFill>
                    <a:srgbClr val="00338D"/>
                  </a:solidFill>
                </a:endParaRPr>
              </a:p>
            </p:txBody>
          </p:sp>
          <p:sp>
            <p:nvSpPr>
              <p:cNvPr id="288" name="Google Shape;288;g167c0562001_0_0"/>
              <p:cNvSpPr txBox="1"/>
              <p:nvPr/>
            </p:nvSpPr>
            <p:spPr>
              <a:xfrm>
                <a:off x="9189290" y="1794003"/>
                <a:ext cx="2855100" cy="4002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rgbClr val="00338D"/>
                    </a:solidFill>
                  </a:rPr>
                  <a:t>: annual average daily traffic</a:t>
                </a:r>
                <a:r>
                  <a:rPr lang="en-US">
                    <a:solidFill>
                      <a:srgbClr val="0091DA"/>
                    </a:solidFill>
                  </a:rPr>
                  <a:t> </a:t>
                </a:r>
                <a:endParaRPr>
                  <a:solidFill>
                    <a:srgbClr val="0091DA"/>
                  </a:solidFill>
                </a:endParaRPr>
              </a:p>
            </p:txBody>
          </p:sp>
        </p:grpSp>
      </p:grpSp>
      <p:sp>
        <p:nvSpPr>
          <p:cNvPr id="289" name="Google Shape;289;g167c0562001_0_0"/>
          <p:cNvSpPr txBox="1"/>
          <p:nvPr/>
        </p:nvSpPr>
        <p:spPr>
          <a:xfrm>
            <a:off x="5760538" y="2809100"/>
            <a:ext cx="137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sz="1800">
                <a:solidFill>
                  <a:srgbClr val="00338D"/>
                </a:solidFill>
              </a:rPr>
              <a:t>I-5</a:t>
            </a:r>
            <a:endParaRPr b="1" sz="1800">
              <a:solidFill>
                <a:srgbClr val="00338D"/>
              </a:solidFill>
            </a:endParaRPr>
          </a:p>
        </p:txBody>
      </p:sp>
      <p:cxnSp>
        <p:nvCxnSpPr>
          <p:cNvPr id="290" name="Google Shape;290;g167c0562001_0_0"/>
          <p:cNvCxnSpPr>
            <a:stCxn id="289" idx="1"/>
          </p:cNvCxnSpPr>
          <p:nvPr/>
        </p:nvCxnSpPr>
        <p:spPr>
          <a:xfrm flipH="1">
            <a:off x="5234038" y="3039950"/>
            <a:ext cx="526500" cy="231000"/>
          </a:xfrm>
          <a:prstGeom prst="straightConnector1">
            <a:avLst/>
          </a:prstGeom>
          <a:noFill/>
          <a:ln cap="flat" cmpd="sng" w="28575">
            <a:solidFill>
              <a:srgbClr val="00338D"/>
            </a:solidFill>
            <a:prstDash val="solid"/>
            <a:round/>
            <a:headEnd len="med" w="med" type="none"/>
            <a:tailEnd len="med" w="med" type="none"/>
          </a:ln>
        </p:spPr>
      </p:cxnSp>
      <p:sp>
        <p:nvSpPr>
          <p:cNvPr id="291" name="Google Shape;291;g167c0562001_0_0"/>
          <p:cNvSpPr/>
          <p:nvPr/>
        </p:nvSpPr>
        <p:spPr>
          <a:xfrm>
            <a:off x="4807525" y="2923300"/>
            <a:ext cx="817500" cy="2410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67c0562001_0_0"/>
          <p:cNvSpPr txBox="1"/>
          <p:nvPr>
            <p:ph type="title"/>
          </p:nvPr>
        </p:nvSpPr>
        <p:spPr>
          <a:xfrm>
            <a:off x="1044000" y="1075675"/>
            <a:ext cx="9533100" cy="399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1600"/>
              <a:t>Initial Modeling area focuses on I-5 Route (Olympia - Vancouver), then expand to other highways</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6497832b37_0_0"/>
          <p:cNvSpPr txBox="1"/>
          <p:nvPr>
            <p:ph type="title"/>
          </p:nvPr>
        </p:nvSpPr>
        <p:spPr>
          <a:xfrm>
            <a:off x="1160325" y="3047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Advanced Modeling: Transfer Learning</a:t>
            </a:r>
            <a:endParaRPr sz="3000"/>
          </a:p>
        </p:txBody>
      </p:sp>
      <p:sp>
        <p:nvSpPr>
          <p:cNvPr id="298" name="Google Shape;298;g16497832b37_0_0"/>
          <p:cNvSpPr/>
          <p:nvPr/>
        </p:nvSpPr>
        <p:spPr>
          <a:xfrm>
            <a:off x="471979" y="304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grpSp>
        <p:nvGrpSpPr>
          <p:cNvPr id="299" name="Google Shape;299;g16497832b37_0_0"/>
          <p:cNvGrpSpPr/>
          <p:nvPr/>
        </p:nvGrpSpPr>
        <p:grpSpPr>
          <a:xfrm>
            <a:off x="2606421" y="965201"/>
            <a:ext cx="10014327" cy="5156786"/>
            <a:chOff x="1208184" y="1031375"/>
            <a:chExt cx="9118856" cy="4795226"/>
          </a:xfrm>
        </p:grpSpPr>
        <p:grpSp>
          <p:nvGrpSpPr>
            <p:cNvPr id="300" name="Google Shape;300;g16497832b37_0_0"/>
            <p:cNvGrpSpPr/>
            <p:nvPr/>
          </p:nvGrpSpPr>
          <p:grpSpPr>
            <a:xfrm>
              <a:off x="7471940" y="1031375"/>
              <a:ext cx="2855100" cy="577328"/>
              <a:chOff x="9480240" y="965200"/>
              <a:chExt cx="2855100" cy="577328"/>
            </a:xfrm>
          </p:grpSpPr>
          <p:sp>
            <p:nvSpPr>
              <p:cNvPr id="301" name="Google Shape;301;g16497832b37_0_0"/>
              <p:cNvSpPr txBox="1"/>
              <p:nvPr/>
            </p:nvSpPr>
            <p:spPr>
              <a:xfrm>
                <a:off x="9480240" y="965200"/>
                <a:ext cx="2238900" cy="3720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00338D"/>
                  </a:buClr>
                  <a:buSzPts val="1400"/>
                  <a:buChar char="●"/>
                </a:pPr>
                <a:r>
                  <a:rPr lang="en-US">
                    <a:solidFill>
                      <a:srgbClr val="00338D"/>
                    </a:solidFill>
                  </a:rPr>
                  <a:t>: EV charging stations</a:t>
                </a:r>
                <a:endParaRPr>
                  <a:solidFill>
                    <a:srgbClr val="00338D"/>
                  </a:solidFill>
                </a:endParaRPr>
              </a:p>
            </p:txBody>
          </p:sp>
          <p:sp>
            <p:nvSpPr>
              <p:cNvPr id="302" name="Google Shape;302;g16497832b37_0_0"/>
              <p:cNvSpPr txBox="1"/>
              <p:nvPr/>
            </p:nvSpPr>
            <p:spPr>
              <a:xfrm>
                <a:off x="9480240" y="1170528"/>
                <a:ext cx="2855100" cy="3720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rgbClr val="00338D"/>
                    </a:solidFill>
                  </a:rPr>
                  <a:t>: annual average daily traffic</a:t>
                </a:r>
                <a:r>
                  <a:rPr lang="en-US">
                    <a:solidFill>
                      <a:srgbClr val="0091DA"/>
                    </a:solidFill>
                  </a:rPr>
                  <a:t> </a:t>
                </a:r>
                <a:endParaRPr>
                  <a:solidFill>
                    <a:srgbClr val="0091DA"/>
                  </a:solidFill>
                </a:endParaRPr>
              </a:p>
            </p:txBody>
          </p:sp>
        </p:grpSp>
        <p:grpSp>
          <p:nvGrpSpPr>
            <p:cNvPr id="303" name="Google Shape;303;g16497832b37_0_0"/>
            <p:cNvGrpSpPr/>
            <p:nvPr/>
          </p:nvGrpSpPr>
          <p:grpSpPr>
            <a:xfrm>
              <a:off x="1208184" y="1031375"/>
              <a:ext cx="6360401" cy="4795226"/>
              <a:chOff x="2712259" y="890463"/>
              <a:chExt cx="6360401" cy="4795226"/>
            </a:xfrm>
          </p:grpSpPr>
          <p:pic>
            <p:nvPicPr>
              <p:cNvPr id="304" name="Google Shape;304;g16497832b37_0_0"/>
              <p:cNvPicPr preferRelativeResize="0"/>
              <p:nvPr/>
            </p:nvPicPr>
            <p:blipFill>
              <a:blip r:embed="rId3">
                <a:alphaModFix/>
              </a:blip>
              <a:stretch>
                <a:fillRect/>
              </a:stretch>
            </p:blipFill>
            <p:spPr>
              <a:xfrm>
                <a:off x="2712259" y="890463"/>
                <a:ext cx="6360401" cy="4795226"/>
              </a:xfrm>
              <a:prstGeom prst="rect">
                <a:avLst/>
              </a:prstGeom>
              <a:noFill/>
              <a:ln>
                <a:noFill/>
              </a:ln>
            </p:spPr>
          </p:pic>
          <p:sp>
            <p:nvSpPr>
              <p:cNvPr id="305" name="Google Shape;305;g16497832b37_0_0"/>
              <p:cNvSpPr/>
              <p:nvPr/>
            </p:nvSpPr>
            <p:spPr>
              <a:xfrm>
                <a:off x="6730232" y="1866539"/>
                <a:ext cx="1645500" cy="1571400"/>
              </a:xfrm>
              <a:prstGeom prst="ellipse">
                <a:avLst/>
              </a:prstGeom>
              <a:noFill/>
              <a:ln cap="flat" cmpd="sng" w="19050">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sp>
            <p:nvSpPr>
              <p:cNvPr id="306" name="Google Shape;306;g16497832b37_0_0"/>
              <p:cNvSpPr/>
              <p:nvPr/>
            </p:nvSpPr>
            <p:spPr>
              <a:xfrm>
                <a:off x="3497375" y="4229325"/>
                <a:ext cx="1162200" cy="1110000"/>
              </a:xfrm>
              <a:prstGeom prst="ellipse">
                <a:avLst/>
              </a:prstGeom>
              <a:noFill/>
              <a:ln cap="flat" cmpd="sng" w="19050">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sp>
            <p:nvSpPr>
              <p:cNvPr id="307" name="Google Shape;307;g16497832b37_0_0"/>
              <p:cNvSpPr/>
              <p:nvPr/>
            </p:nvSpPr>
            <p:spPr>
              <a:xfrm>
                <a:off x="7206423" y="3743702"/>
                <a:ext cx="1278900" cy="1221300"/>
              </a:xfrm>
              <a:prstGeom prst="ellipse">
                <a:avLst/>
              </a:prstGeom>
              <a:noFill/>
              <a:ln cap="flat" cmpd="sng" w="19050">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grpSp>
      </p:grpSp>
      <p:sp>
        <p:nvSpPr>
          <p:cNvPr id="308" name="Google Shape;308;g16497832b37_0_0"/>
          <p:cNvSpPr/>
          <p:nvPr/>
        </p:nvSpPr>
        <p:spPr>
          <a:xfrm>
            <a:off x="9722375" y="2200888"/>
            <a:ext cx="2308800" cy="13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338D"/>
                </a:solidFill>
              </a:rPr>
              <a:t>~1% </a:t>
            </a:r>
            <a:r>
              <a:rPr lang="en-US">
                <a:solidFill>
                  <a:srgbClr val="00338D"/>
                </a:solidFill>
              </a:rPr>
              <a:t>of total annual average daily traffic (AADT)</a:t>
            </a:r>
            <a:endParaRPr>
              <a:solidFill>
                <a:srgbClr val="00338D"/>
              </a:solidFill>
            </a:endParaRPr>
          </a:p>
          <a:p>
            <a:pPr indent="0" lvl="0" marL="0" rtl="0" algn="l">
              <a:spcBef>
                <a:spcPts val="1000"/>
              </a:spcBef>
              <a:spcAft>
                <a:spcPts val="0"/>
              </a:spcAft>
              <a:buNone/>
            </a:pPr>
            <a:r>
              <a:rPr lang="en-US">
                <a:solidFill>
                  <a:srgbClr val="00338D"/>
                </a:solidFill>
              </a:rPr>
              <a:t>Approximate total AADT in circled area: 1,716,549</a:t>
            </a:r>
            <a:endParaRPr>
              <a:solidFill>
                <a:srgbClr val="00338D"/>
              </a:solidFill>
            </a:endParaRPr>
          </a:p>
        </p:txBody>
      </p:sp>
      <p:sp>
        <p:nvSpPr>
          <p:cNvPr id="309" name="Google Shape;309;g16497832b37_0_0"/>
          <p:cNvSpPr/>
          <p:nvPr/>
        </p:nvSpPr>
        <p:spPr>
          <a:xfrm>
            <a:off x="9722375" y="4045525"/>
            <a:ext cx="2308800" cy="13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338D"/>
                </a:solidFill>
              </a:rPr>
              <a:t>~3% </a:t>
            </a:r>
            <a:r>
              <a:rPr lang="en-US">
                <a:solidFill>
                  <a:srgbClr val="00338D"/>
                </a:solidFill>
              </a:rPr>
              <a:t>of total annual average daily traffic (AADT)</a:t>
            </a:r>
            <a:endParaRPr>
              <a:solidFill>
                <a:srgbClr val="00338D"/>
              </a:solidFill>
            </a:endParaRPr>
          </a:p>
          <a:p>
            <a:pPr indent="0" lvl="0" marL="0" rtl="0" algn="l">
              <a:spcBef>
                <a:spcPts val="1000"/>
              </a:spcBef>
              <a:spcAft>
                <a:spcPts val="0"/>
              </a:spcAft>
              <a:buNone/>
            </a:pPr>
            <a:r>
              <a:rPr lang="en-US">
                <a:solidFill>
                  <a:srgbClr val="00338D"/>
                </a:solidFill>
              </a:rPr>
              <a:t>Approximate total AADT in circled area: 5,069,390</a:t>
            </a:r>
            <a:endParaRPr sz="1200">
              <a:solidFill>
                <a:srgbClr val="00338D"/>
              </a:solidFill>
            </a:endParaRPr>
          </a:p>
        </p:txBody>
      </p:sp>
      <p:sp>
        <p:nvSpPr>
          <p:cNvPr id="310" name="Google Shape;310;g16497832b37_0_0"/>
          <p:cNvSpPr/>
          <p:nvPr/>
        </p:nvSpPr>
        <p:spPr>
          <a:xfrm>
            <a:off x="231450" y="4563125"/>
            <a:ext cx="2308800" cy="12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00338D"/>
                </a:solidFill>
              </a:rPr>
              <a:t>~4% </a:t>
            </a:r>
            <a:r>
              <a:rPr lang="en-US">
                <a:solidFill>
                  <a:srgbClr val="00338D"/>
                </a:solidFill>
              </a:rPr>
              <a:t>of total annual average daily traffic</a:t>
            </a:r>
            <a:endParaRPr>
              <a:solidFill>
                <a:srgbClr val="00338D"/>
              </a:solidFill>
            </a:endParaRPr>
          </a:p>
          <a:p>
            <a:pPr indent="0" lvl="0" marL="0" rtl="0" algn="l">
              <a:spcBef>
                <a:spcPts val="1000"/>
              </a:spcBef>
              <a:spcAft>
                <a:spcPts val="0"/>
              </a:spcAft>
              <a:buNone/>
            </a:pPr>
            <a:r>
              <a:rPr lang="en-US">
                <a:solidFill>
                  <a:srgbClr val="00338D"/>
                </a:solidFill>
              </a:rPr>
              <a:t>Approximate total AADT in circled area: 6,243,820</a:t>
            </a:r>
            <a:endParaRPr sz="1200">
              <a:solidFill>
                <a:srgbClr val="00338D"/>
              </a:solidFill>
            </a:endParaRPr>
          </a:p>
        </p:txBody>
      </p:sp>
      <p:cxnSp>
        <p:nvCxnSpPr>
          <p:cNvPr id="311" name="Google Shape;311;g16497832b37_0_0"/>
          <p:cNvCxnSpPr>
            <a:stCxn id="305" idx="6"/>
            <a:endCxn id="308" idx="1"/>
          </p:cNvCxnSpPr>
          <p:nvPr/>
        </p:nvCxnSpPr>
        <p:spPr>
          <a:xfrm flipH="1" rot="10800000">
            <a:off x="8826047" y="2859216"/>
            <a:ext cx="896400" cy="600"/>
          </a:xfrm>
          <a:prstGeom prst="straightConnector1">
            <a:avLst/>
          </a:prstGeom>
          <a:noFill/>
          <a:ln cap="flat" cmpd="sng" w="19050">
            <a:solidFill>
              <a:srgbClr val="00338D"/>
            </a:solidFill>
            <a:prstDash val="solid"/>
            <a:round/>
            <a:headEnd len="med" w="med" type="stealth"/>
            <a:tailEnd len="med" w="med" type="none"/>
          </a:ln>
        </p:spPr>
      </p:cxnSp>
      <p:cxnSp>
        <p:nvCxnSpPr>
          <p:cNvPr id="312" name="Google Shape;312;g16497832b37_0_0"/>
          <p:cNvCxnSpPr>
            <a:endCxn id="309" idx="1"/>
          </p:cNvCxnSpPr>
          <p:nvPr/>
        </p:nvCxnSpPr>
        <p:spPr>
          <a:xfrm>
            <a:off x="8949575" y="4703875"/>
            <a:ext cx="772800" cy="0"/>
          </a:xfrm>
          <a:prstGeom prst="straightConnector1">
            <a:avLst/>
          </a:prstGeom>
          <a:noFill/>
          <a:ln cap="flat" cmpd="sng" w="19050">
            <a:solidFill>
              <a:srgbClr val="00338D"/>
            </a:solidFill>
            <a:prstDash val="solid"/>
            <a:round/>
            <a:headEnd len="med" w="med" type="stealth"/>
            <a:tailEnd len="med" w="med" type="none"/>
          </a:ln>
        </p:spPr>
      </p:cxnSp>
      <p:cxnSp>
        <p:nvCxnSpPr>
          <p:cNvPr id="313" name="Google Shape;313;g16497832b37_0_0"/>
          <p:cNvCxnSpPr/>
          <p:nvPr/>
        </p:nvCxnSpPr>
        <p:spPr>
          <a:xfrm flipH="1" rot="10800000">
            <a:off x="2499975" y="5158025"/>
            <a:ext cx="928500" cy="10800"/>
          </a:xfrm>
          <a:prstGeom prst="straightConnector1">
            <a:avLst/>
          </a:prstGeom>
          <a:noFill/>
          <a:ln cap="flat" cmpd="sng" w="19050">
            <a:solidFill>
              <a:srgbClr val="00338D"/>
            </a:solidFill>
            <a:prstDash val="solid"/>
            <a:round/>
            <a:headEnd len="med" w="med" type="none"/>
            <a:tailEnd len="med" w="med" type="stealth"/>
          </a:ln>
        </p:spPr>
      </p:cxnSp>
      <p:cxnSp>
        <p:nvCxnSpPr>
          <p:cNvPr id="314" name="Google Shape;314;g16497832b37_0_0"/>
          <p:cNvCxnSpPr/>
          <p:nvPr/>
        </p:nvCxnSpPr>
        <p:spPr>
          <a:xfrm>
            <a:off x="9736500" y="2215250"/>
            <a:ext cx="0" cy="1299900"/>
          </a:xfrm>
          <a:prstGeom prst="straightConnector1">
            <a:avLst/>
          </a:prstGeom>
          <a:noFill/>
          <a:ln cap="flat" cmpd="sng" w="28575">
            <a:solidFill>
              <a:srgbClr val="00338D"/>
            </a:solidFill>
            <a:prstDash val="solid"/>
            <a:round/>
            <a:headEnd len="med" w="med" type="none"/>
            <a:tailEnd len="med" w="med" type="none"/>
          </a:ln>
        </p:spPr>
      </p:cxnSp>
      <p:cxnSp>
        <p:nvCxnSpPr>
          <p:cNvPr id="315" name="Google Shape;315;g16497832b37_0_0"/>
          <p:cNvCxnSpPr/>
          <p:nvPr/>
        </p:nvCxnSpPr>
        <p:spPr>
          <a:xfrm>
            <a:off x="9736500" y="4053925"/>
            <a:ext cx="0" cy="1299900"/>
          </a:xfrm>
          <a:prstGeom prst="straightConnector1">
            <a:avLst/>
          </a:prstGeom>
          <a:noFill/>
          <a:ln cap="flat" cmpd="sng" w="28575">
            <a:solidFill>
              <a:srgbClr val="00338D"/>
            </a:solidFill>
            <a:prstDash val="solid"/>
            <a:round/>
            <a:headEnd len="med" w="med" type="none"/>
            <a:tailEnd len="med" w="med" type="none"/>
          </a:ln>
        </p:spPr>
      </p:cxnSp>
      <p:cxnSp>
        <p:nvCxnSpPr>
          <p:cNvPr id="316" name="Google Shape;316;g16497832b37_0_0"/>
          <p:cNvCxnSpPr/>
          <p:nvPr/>
        </p:nvCxnSpPr>
        <p:spPr>
          <a:xfrm>
            <a:off x="2499975" y="4513475"/>
            <a:ext cx="0" cy="1299900"/>
          </a:xfrm>
          <a:prstGeom prst="straightConnector1">
            <a:avLst/>
          </a:prstGeom>
          <a:noFill/>
          <a:ln cap="flat" cmpd="sng" w="28575">
            <a:solidFill>
              <a:srgbClr val="00338D"/>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ffcd751120_0_24"/>
          <p:cNvPicPr preferRelativeResize="0"/>
          <p:nvPr/>
        </p:nvPicPr>
        <p:blipFill>
          <a:blip r:embed="rId3">
            <a:alphaModFix/>
          </a:blip>
          <a:stretch>
            <a:fillRect/>
          </a:stretch>
        </p:blipFill>
        <p:spPr>
          <a:xfrm>
            <a:off x="2692350" y="989187"/>
            <a:ext cx="6807299" cy="4879624"/>
          </a:xfrm>
          <a:prstGeom prst="rect">
            <a:avLst/>
          </a:prstGeom>
          <a:noFill/>
          <a:ln>
            <a:noFill/>
          </a:ln>
        </p:spPr>
      </p:pic>
      <p:sp>
        <p:nvSpPr>
          <p:cNvPr id="323" name="Google Shape;323;gffcd751120_0_24"/>
          <p:cNvSpPr txBox="1"/>
          <p:nvPr>
            <p:ph type="title"/>
          </p:nvPr>
        </p:nvSpPr>
        <p:spPr>
          <a:xfrm>
            <a:off x="1160325" y="304793"/>
            <a:ext cx="10195200" cy="533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800"/>
              <a:buFont typeface="Arial"/>
              <a:buNone/>
            </a:pPr>
            <a:r>
              <a:rPr lang="en-US" sz="3000"/>
              <a:t>Advanced Modeling: Transfer Learning</a:t>
            </a:r>
            <a:endParaRPr sz="3000"/>
          </a:p>
        </p:txBody>
      </p:sp>
      <p:sp>
        <p:nvSpPr>
          <p:cNvPr id="324" name="Google Shape;324;gffcd751120_0_24"/>
          <p:cNvSpPr/>
          <p:nvPr/>
        </p:nvSpPr>
        <p:spPr>
          <a:xfrm>
            <a:off x="471979" y="304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sp>
        <p:nvSpPr>
          <p:cNvPr id="325" name="Google Shape;325;gffcd751120_0_24"/>
          <p:cNvSpPr/>
          <p:nvPr/>
        </p:nvSpPr>
        <p:spPr>
          <a:xfrm>
            <a:off x="3887175" y="1581475"/>
            <a:ext cx="1877100" cy="2690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ffcd751120_0_24"/>
          <p:cNvSpPr/>
          <p:nvPr/>
        </p:nvSpPr>
        <p:spPr>
          <a:xfrm rot="5400000">
            <a:off x="5749550" y="3266350"/>
            <a:ext cx="2128200" cy="2098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 name="Google Shape;327;gffcd751120_0_24"/>
          <p:cNvCxnSpPr>
            <a:endCxn id="325" idx="1"/>
          </p:cNvCxnSpPr>
          <p:nvPr/>
        </p:nvCxnSpPr>
        <p:spPr>
          <a:xfrm flipH="1" rot="10800000">
            <a:off x="2499975" y="2926525"/>
            <a:ext cx="1387200" cy="5400"/>
          </a:xfrm>
          <a:prstGeom prst="straightConnector1">
            <a:avLst/>
          </a:prstGeom>
          <a:noFill/>
          <a:ln cap="flat" cmpd="sng" w="19050">
            <a:solidFill>
              <a:srgbClr val="00338D"/>
            </a:solidFill>
            <a:prstDash val="solid"/>
            <a:round/>
            <a:headEnd len="med" w="med" type="none"/>
            <a:tailEnd len="med" w="med" type="stealth"/>
          </a:ln>
        </p:spPr>
      </p:cxnSp>
      <p:cxnSp>
        <p:nvCxnSpPr>
          <p:cNvPr id="328" name="Google Shape;328;gffcd751120_0_24"/>
          <p:cNvCxnSpPr/>
          <p:nvPr/>
        </p:nvCxnSpPr>
        <p:spPr>
          <a:xfrm>
            <a:off x="2499975" y="2276575"/>
            <a:ext cx="0" cy="1299900"/>
          </a:xfrm>
          <a:prstGeom prst="straightConnector1">
            <a:avLst/>
          </a:prstGeom>
          <a:noFill/>
          <a:ln cap="flat" cmpd="sng" w="28575">
            <a:solidFill>
              <a:srgbClr val="00338D"/>
            </a:solidFill>
            <a:prstDash val="solid"/>
            <a:round/>
            <a:headEnd len="med" w="med" type="none"/>
            <a:tailEnd len="med" w="med" type="none"/>
          </a:ln>
        </p:spPr>
      </p:cxnSp>
      <p:sp>
        <p:nvSpPr>
          <p:cNvPr id="329" name="Google Shape;329;gffcd751120_0_24"/>
          <p:cNvSpPr/>
          <p:nvPr/>
        </p:nvSpPr>
        <p:spPr>
          <a:xfrm>
            <a:off x="6915475" y="1581475"/>
            <a:ext cx="1804800" cy="16851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sp>
        <p:nvSpPr>
          <p:cNvPr id="330" name="Google Shape;330;gffcd751120_0_24"/>
          <p:cNvSpPr/>
          <p:nvPr/>
        </p:nvSpPr>
        <p:spPr>
          <a:xfrm>
            <a:off x="7774350" y="3729200"/>
            <a:ext cx="1259400" cy="11778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sp>
        <p:nvSpPr>
          <p:cNvPr id="331" name="Google Shape;331;gffcd751120_0_24"/>
          <p:cNvSpPr/>
          <p:nvPr/>
        </p:nvSpPr>
        <p:spPr>
          <a:xfrm>
            <a:off x="3640500" y="4058950"/>
            <a:ext cx="1259400" cy="11778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cxnSp>
        <p:nvCxnSpPr>
          <p:cNvPr id="332" name="Google Shape;332;gffcd751120_0_24"/>
          <p:cNvCxnSpPr/>
          <p:nvPr/>
        </p:nvCxnSpPr>
        <p:spPr>
          <a:xfrm rot="10800000">
            <a:off x="7922225" y="5069600"/>
            <a:ext cx="1891800" cy="0"/>
          </a:xfrm>
          <a:prstGeom prst="straightConnector1">
            <a:avLst/>
          </a:prstGeom>
          <a:noFill/>
          <a:ln cap="flat" cmpd="sng" w="19050">
            <a:solidFill>
              <a:srgbClr val="00338D"/>
            </a:solidFill>
            <a:prstDash val="solid"/>
            <a:round/>
            <a:headEnd len="med" w="med" type="none"/>
            <a:tailEnd len="med" w="med" type="stealth"/>
          </a:ln>
        </p:spPr>
      </p:cxnSp>
      <p:cxnSp>
        <p:nvCxnSpPr>
          <p:cNvPr id="333" name="Google Shape;333;gffcd751120_0_24"/>
          <p:cNvCxnSpPr/>
          <p:nvPr/>
        </p:nvCxnSpPr>
        <p:spPr>
          <a:xfrm>
            <a:off x="9814025" y="4267250"/>
            <a:ext cx="0" cy="1625400"/>
          </a:xfrm>
          <a:prstGeom prst="straightConnector1">
            <a:avLst/>
          </a:prstGeom>
          <a:noFill/>
          <a:ln cap="flat" cmpd="sng" w="28575">
            <a:solidFill>
              <a:srgbClr val="00338D"/>
            </a:solidFill>
            <a:prstDash val="solid"/>
            <a:round/>
            <a:headEnd len="med" w="med" type="none"/>
            <a:tailEnd len="med" w="med" type="none"/>
          </a:ln>
        </p:spPr>
      </p:cxnSp>
      <p:sp>
        <p:nvSpPr>
          <p:cNvPr id="334" name="Google Shape;334;gffcd751120_0_24"/>
          <p:cNvSpPr txBox="1"/>
          <p:nvPr/>
        </p:nvSpPr>
        <p:spPr>
          <a:xfrm>
            <a:off x="271150" y="2314375"/>
            <a:ext cx="2248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Training set:</a:t>
            </a:r>
            <a:endParaRPr b="1">
              <a:solidFill>
                <a:schemeClr val="dk2"/>
              </a:solidFill>
            </a:endParaRPr>
          </a:p>
          <a:p>
            <a:pPr indent="0" lvl="0" marL="0" rtl="0" algn="l">
              <a:spcBef>
                <a:spcPts val="0"/>
              </a:spcBef>
              <a:spcAft>
                <a:spcPts val="0"/>
              </a:spcAft>
              <a:buNone/>
            </a:pPr>
            <a:r>
              <a:rPr lang="en-US">
                <a:solidFill>
                  <a:schemeClr val="dk2"/>
                </a:solidFill>
              </a:rPr>
              <a:t>Census tracts in urban area. We will assume these are fully developed area. </a:t>
            </a:r>
            <a:endParaRPr>
              <a:solidFill>
                <a:schemeClr val="dk2"/>
              </a:solidFill>
            </a:endParaRPr>
          </a:p>
        </p:txBody>
      </p:sp>
      <p:sp>
        <p:nvSpPr>
          <p:cNvPr id="335" name="Google Shape;335;gffcd751120_0_24"/>
          <p:cNvSpPr txBox="1"/>
          <p:nvPr/>
        </p:nvSpPr>
        <p:spPr>
          <a:xfrm>
            <a:off x="9873200" y="4223000"/>
            <a:ext cx="2248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Validation</a:t>
            </a:r>
            <a:r>
              <a:rPr b="1" lang="en-US">
                <a:solidFill>
                  <a:schemeClr val="dk2"/>
                </a:solidFill>
              </a:rPr>
              <a:t> set:</a:t>
            </a:r>
            <a:endParaRPr b="1">
              <a:solidFill>
                <a:schemeClr val="dk2"/>
              </a:solidFill>
            </a:endParaRPr>
          </a:p>
          <a:p>
            <a:pPr indent="0" lvl="0" marL="0" rtl="0" algn="l">
              <a:spcBef>
                <a:spcPts val="0"/>
              </a:spcBef>
              <a:spcAft>
                <a:spcPts val="0"/>
              </a:spcAft>
              <a:buNone/>
            </a:pPr>
            <a:r>
              <a:rPr lang="en-US">
                <a:solidFill>
                  <a:schemeClr val="dk2"/>
                </a:solidFill>
              </a:rPr>
              <a:t>Those in suburban/rural area but with relatively saturated number of EV charging stations. We assume these are the baseline results.</a:t>
            </a:r>
            <a:endParaRPr>
              <a:solidFill>
                <a:schemeClr val="dk2"/>
              </a:solidFill>
            </a:endParaRPr>
          </a:p>
        </p:txBody>
      </p:sp>
      <p:cxnSp>
        <p:nvCxnSpPr>
          <p:cNvPr id="336" name="Google Shape;336;gffcd751120_0_24"/>
          <p:cNvCxnSpPr/>
          <p:nvPr/>
        </p:nvCxnSpPr>
        <p:spPr>
          <a:xfrm flipH="1">
            <a:off x="8720225" y="2276150"/>
            <a:ext cx="1034700" cy="7500"/>
          </a:xfrm>
          <a:prstGeom prst="straightConnector1">
            <a:avLst/>
          </a:prstGeom>
          <a:noFill/>
          <a:ln cap="flat" cmpd="sng" w="19050">
            <a:solidFill>
              <a:schemeClr val="accent6"/>
            </a:solidFill>
            <a:prstDash val="solid"/>
            <a:round/>
            <a:headEnd len="med" w="med" type="none"/>
            <a:tailEnd len="med" w="med" type="stealth"/>
          </a:ln>
        </p:spPr>
      </p:cxnSp>
      <p:cxnSp>
        <p:nvCxnSpPr>
          <p:cNvPr id="337" name="Google Shape;337;gffcd751120_0_24"/>
          <p:cNvCxnSpPr/>
          <p:nvPr/>
        </p:nvCxnSpPr>
        <p:spPr>
          <a:xfrm>
            <a:off x="9754925" y="1629950"/>
            <a:ext cx="0" cy="1299900"/>
          </a:xfrm>
          <a:prstGeom prst="straightConnector1">
            <a:avLst/>
          </a:prstGeom>
          <a:noFill/>
          <a:ln cap="flat" cmpd="sng" w="28575">
            <a:solidFill>
              <a:schemeClr val="accent6"/>
            </a:solidFill>
            <a:prstDash val="solid"/>
            <a:round/>
            <a:headEnd len="med" w="med" type="none"/>
            <a:tailEnd len="med" w="med" type="none"/>
          </a:ln>
        </p:spPr>
      </p:cxnSp>
      <p:sp>
        <p:nvSpPr>
          <p:cNvPr id="338" name="Google Shape;338;gffcd751120_0_24"/>
          <p:cNvSpPr txBox="1"/>
          <p:nvPr/>
        </p:nvSpPr>
        <p:spPr>
          <a:xfrm>
            <a:off x="9831125" y="1756550"/>
            <a:ext cx="1631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Test</a:t>
            </a:r>
            <a:r>
              <a:rPr b="1" lang="en-US">
                <a:solidFill>
                  <a:schemeClr val="dk2"/>
                </a:solidFill>
              </a:rPr>
              <a:t> set:</a:t>
            </a:r>
            <a:endParaRPr b="1">
              <a:solidFill>
                <a:schemeClr val="dk2"/>
              </a:solidFill>
            </a:endParaRPr>
          </a:p>
          <a:p>
            <a:pPr indent="0" lvl="0" marL="0" rtl="0" algn="l">
              <a:spcBef>
                <a:spcPts val="0"/>
              </a:spcBef>
              <a:spcAft>
                <a:spcPts val="0"/>
              </a:spcAft>
              <a:buNone/>
            </a:pPr>
            <a:r>
              <a:rPr lang="en-US">
                <a:solidFill>
                  <a:schemeClr val="dk2"/>
                </a:solidFill>
              </a:rPr>
              <a:t>The census tracts where we are interested in.</a:t>
            </a:r>
            <a:endParaRPr>
              <a:solidFill>
                <a:schemeClr val="dk2"/>
              </a:solidFill>
            </a:endParaRPr>
          </a:p>
        </p:txBody>
      </p:sp>
      <p:sp>
        <p:nvSpPr>
          <p:cNvPr id="339" name="Google Shape;339;gffcd751120_0_24"/>
          <p:cNvSpPr txBox="1"/>
          <p:nvPr/>
        </p:nvSpPr>
        <p:spPr>
          <a:xfrm>
            <a:off x="174850" y="3798500"/>
            <a:ext cx="2441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Data will be group by each census tract. Each census tract will then be assigned to training set, validation set, and test set. (criteria TBD)</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US">
                <a:solidFill>
                  <a:schemeClr val="dk2"/>
                </a:solidFill>
              </a:rPr>
              <a:t>The ground </a:t>
            </a:r>
            <a:r>
              <a:rPr lang="en-US">
                <a:solidFill>
                  <a:schemeClr val="dk2"/>
                </a:solidFill>
              </a:rPr>
              <a:t>truth and output will be the optimal number of EV chargers/stations in the specific census tract area.</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KPMG_Widescreen_16:9 02/02/2016">
  <a:themeElements>
    <a:clrScheme name="New KPMG Colours">
      <a:dk1>
        <a:srgbClr val="000000"/>
      </a:dk1>
      <a:lt1>
        <a:srgbClr val="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2021-07-23T16:00:08Z</dcterms:created>
  <dc:creator>Son, Sydney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0x010100AD2B9F41CC46EF4BB26F6338449E7D47</vt:lpwstr>
  </property>
  <property fmtid="{D5CDD505-2E9C-101B-9397-08002B2CF9AE}" pid="3" name="ArticulateGUID">
    <vt:lpwstr>BC5E7210-29E2-4E00-84CC-DD18B540AA4B</vt:lpwstr>
  </property>
  <property fmtid="{D5CDD505-2E9C-101B-9397-08002B2CF9AE}" pid="4" name="ArticulatePath">
    <vt:lpwstr>https://kcentralint.us.kpmg.com/Tax/FutureOfMobility/BillingandInvoices/Vendor Integration and Alignment (VIA)/Deliverables/DESIGN - slide deck template</vt:lpwstr>
  </property>
  <property fmtid="{D5CDD505-2E9C-101B-9397-08002B2CF9AE}" pid="5" name="TaxKeyword">
    <vt:lpwstr>5304;#Future of Mobility|38992cee-059b-4632-b83b-66f7099b82ef</vt:lpwstr>
  </property>
  <property fmtid="{D5CDD505-2E9C-101B-9397-08002B2CF9AE}" pid="6" name="Country Applicability">
    <vt:lpwstr/>
  </property>
  <property fmtid="{D5CDD505-2E9C-101B-9397-08002B2CF9AE}" pid="7" name="Year">
    <vt:lpwstr>5335;#2021|3c8e013a-8e7c-4f48-a879-5c7882782675</vt:lpwstr>
  </property>
  <property fmtid="{D5CDD505-2E9C-101B-9397-08002B2CF9AE}" pid="8" name="Region">
    <vt:lpwstr/>
  </property>
  <property fmtid="{D5CDD505-2E9C-101B-9397-08002B2CF9AE}" pid="9" name="Tax Form Year">
    <vt:lpwstr/>
  </property>
  <property fmtid="{D5CDD505-2E9C-101B-9397-08002B2CF9AE}" pid="10" name="Industry">
    <vt:lpwstr/>
  </property>
  <property fmtid="{D5CDD505-2E9C-101B-9397-08002B2CF9AE}" pid="11" name="Service Group / Offering">
    <vt:lpwstr/>
  </property>
  <property fmtid="{D5CDD505-2E9C-101B-9397-08002B2CF9AE}" pid="12" name="Function">
    <vt:lpwstr/>
  </property>
  <property fmtid="{D5CDD505-2E9C-101B-9397-08002B2CF9AE}" pid="13" name="Tax Topic">
    <vt:lpwstr/>
  </property>
  <property fmtid="{D5CDD505-2E9C-101B-9397-08002B2CF9AE}" pid="14" name="USIndustrySector">
    <vt:lpwstr/>
  </property>
  <property fmtid="{D5CDD505-2E9C-101B-9397-08002B2CF9AE}" pid="15" name="IndustryLOBUS">
    <vt:lpwstr/>
  </property>
  <property fmtid="{D5CDD505-2E9C-101B-9397-08002B2CF9AE}" pid="16" name="Content Use">
    <vt:lpwstr>102;#Internal and External|6bab6e73-df51-4daa-bec1-7e363f8ce81a</vt:lpwstr>
  </property>
  <property fmtid="{D5CDD505-2E9C-101B-9397-08002B2CF9AE}" pid="17" name="State">
    <vt:lpwstr/>
  </property>
  <property fmtid="{D5CDD505-2E9C-101B-9397-08002B2CF9AE}" pid="18" name="USIndustrySegment">
    <vt:lpwstr/>
  </property>
  <property fmtid="{D5CDD505-2E9C-101B-9397-08002B2CF9AE}" pid="19" name="Document Type">
    <vt:lpwstr/>
  </property>
  <property fmtid="{D5CDD505-2E9C-101B-9397-08002B2CF9AE}" pid="20" name="Tax Type">
    <vt:lpwstr/>
  </property>
  <property fmtid="{D5CDD505-2E9C-101B-9397-08002B2CF9AE}" pid="21" name="Abstract">
    <vt:lpwstr>This template slide deck is an executive summary of the findings, priorities, recommendations, and next steps after having gone through the identify and diagnose stages with the client related to their GMS vendor integration and alignment.</vt:lpwstr>
  </property>
  <property fmtid="{D5CDD505-2E9C-101B-9397-08002B2CF9AE}" pid="22" name="TaxKeywordTaxHTField">
    <vt:lpwstr>Future of Mobility|38992cee-059b-4632-b83b-66f7099b82ef</vt:lpwstr>
  </property>
  <property fmtid="{D5CDD505-2E9C-101B-9397-08002B2CF9AE}" pid="23" name="PublicationDate">
    <vt:filetime>2021-01-13T00:00:00Z</vt:filetime>
  </property>
</Properties>
</file>